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65"/>
  </p:notesMasterIdLst>
  <p:sldIdLst>
    <p:sldId id="256" r:id="rId2"/>
    <p:sldId id="262" r:id="rId3"/>
    <p:sldId id="276" r:id="rId4"/>
    <p:sldId id="280" r:id="rId5"/>
    <p:sldId id="279" r:id="rId6"/>
    <p:sldId id="281" r:id="rId7"/>
    <p:sldId id="274" r:id="rId8"/>
    <p:sldId id="288" r:id="rId9"/>
    <p:sldId id="289" r:id="rId10"/>
    <p:sldId id="295" r:id="rId11"/>
    <p:sldId id="313" r:id="rId12"/>
    <p:sldId id="293" r:id="rId13"/>
    <p:sldId id="294" r:id="rId14"/>
    <p:sldId id="325" r:id="rId15"/>
    <p:sldId id="316" r:id="rId16"/>
    <p:sldId id="326" r:id="rId17"/>
    <p:sldId id="327" r:id="rId18"/>
    <p:sldId id="323" r:id="rId19"/>
    <p:sldId id="328" r:id="rId20"/>
    <p:sldId id="329" r:id="rId21"/>
    <p:sldId id="324" r:id="rId22"/>
    <p:sldId id="346" r:id="rId23"/>
    <p:sldId id="348" r:id="rId24"/>
    <p:sldId id="347" r:id="rId25"/>
    <p:sldId id="269" r:id="rId26"/>
    <p:sldId id="286" r:id="rId27"/>
    <p:sldId id="290" r:id="rId28"/>
    <p:sldId id="291" r:id="rId29"/>
    <p:sldId id="341" r:id="rId30"/>
    <p:sldId id="350" r:id="rId31"/>
    <p:sldId id="343" r:id="rId32"/>
    <p:sldId id="264" r:id="rId33"/>
    <p:sldId id="314" r:id="rId34"/>
    <p:sldId id="332" r:id="rId35"/>
    <p:sldId id="297" r:id="rId36"/>
    <p:sldId id="335" r:id="rId37"/>
    <p:sldId id="339" r:id="rId38"/>
    <p:sldId id="337" r:id="rId39"/>
    <p:sldId id="338" r:id="rId40"/>
    <p:sldId id="333" r:id="rId41"/>
    <p:sldId id="352" r:id="rId42"/>
    <p:sldId id="263" r:id="rId43"/>
    <p:sldId id="306" r:id="rId44"/>
    <p:sldId id="354" r:id="rId45"/>
    <p:sldId id="355" r:id="rId46"/>
    <p:sldId id="361" r:id="rId47"/>
    <p:sldId id="360" r:id="rId48"/>
    <p:sldId id="351" r:id="rId49"/>
    <p:sldId id="363" r:id="rId50"/>
    <p:sldId id="270" r:id="rId51"/>
    <p:sldId id="357" r:id="rId52"/>
    <p:sldId id="358" r:id="rId53"/>
    <p:sldId id="359" r:id="rId54"/>
    <p:sldId id="356" r:id="rId55"/>
    <p:sldId id="345" r:id="rId56"/>
    <p:sldId id="344" r:id="rId57"/>
    <p:sldId id="365" r:id="rId58"/>
    <p:sldId id="366" r:id="rId59"/>
    <p:sldId id="320" r:id="rId60"/>
    <p:sldId id="321" r:id="rId61"/>
    <p:sldId id="322" r:id="rId62"/>
    <p:sldId id="273" r:id="rId63"/>
    <p:sldId id="271" r:id="rId6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36" autoAdjust="0"/>
    <p:restoredTop sz="76127" autoAdjust="0"/>
  </p:normalViewPr>
  <p:slideViewPr>
    <p:cSldViewPr snapToGrid="0" showGuides="1">
      <p:cViewPr varScale="1">
        <p:scale>
          <a:sx n="58" d="100"/>
          <a:sy n="58" d="100"/>
        </p:scale>
        <p:origin x="843" y="21"/>
      </p:cViewPr>
      <p:guideLst>
        <p:guide orient="horz" pos="2115"/>
        <p:guide pos="3840"/>
      </p:guideLst>
    </p:cSldViewPr>
  </p:slideViewPr>
  <p:outlineViewPr>
    <p:cViewPr>
      <p:scale>
        <a:sx n="33" d="100"/>
        <a:sy n="33" d="100"/>
      </p:scale>
      <p:origin x="0" y="-5640"/>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194" d="100"/>
          <a:sy n="194" d="100"/>
        </p:scale>
        <p:origin x="6468" y="13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jpeg>
</file>

<file path=ppt/media/image10.jpg>
</file>

<file path=ppt/media/image11.jpg>
</file>

<file path=ppt/media/image12.jpg>
</file>

<file path=ppt/media/image13.jpg>
</file>

<file path=ppt/media/image14.jpg>
</file>

<file path=ppt/media/image15.png>
</file>

<file path=ppt/media/image16.jpg>
</file>

<file path=ppt/media/image17.gif>
</file>

<file path=ppt/media/image18.jpg>
</file>

<file path=ppt/media/image19.jpg>
</file>

<file path=ppt/media/image2.jpg>
</file>

<file path=ppt/media/image20.jpg>
</file>

<file path=ppt/media/image21.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Zástupný symbol pro záhlaví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cs-CZ"/>
          </a:p>
        </p:txBody>
      </p:sp>
      <p:sp>
        <p:nvSpPr>
          <p:cNvPr id="3" name="Zástupný symbol pro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16F16D-FABE-452F-A7B3-36741E139539}" type="datetimeFigureOut">
              <a:rPr lang="cs-CZ" smtClean="0"/>
              <a:t>13.03.2017</a:t>
            </a:fld>
            <a:endParaRPr lang="cs-CZ"/>
          </a:p>
        </p:txBody>
      </p:sp>
      <p:sp>
        <p:nvSpPr>
          <p:cNvPr id="4" name="Zástupný symbol pro obrázek snímk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cs-CZ"/>
          </a:p>
        </p:txBody>
      </p:sp>
      <p:sp>
        <p:nvSpPr>
          <p:cNvPr id="5" name="Zástupný symbol pro poznámky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cs-CZ"/>
              <a:t>Upravte styly předlohy textu.</a:t>
            </a:r>
          </a:p>
          <a:p>
            <a:pPr lvl="1"/>
            <a:r>
              <a:rPr lang="cs-CZ"/>
              <a:t>Druhá úroveň</a:t>
            </a:r>
          </a:p>
          <a:p>
            <a:pPr lvl="2"/>
            <a:r>
              <a:rPr lang="cs-CZ"/>
              <a:t>Třetí úroveň</a:t>
            </a:r>
          </a:p>
          <a:p>
            <a:pPr lvl="3"/>
            <a:r>
              <a:rPr lang="cs-CZ"/>
              <a:t>Čtvrtá úroveň</a:t>
            </a:r>
          </a:p>
          <a:p>
            <a:pPr lvl="4"/>
            <a:r>
              <a:rPr lang="cs-CZ"/>
              <a:t>Pátá úroveň</a:t>
            </a:r>
          </a:p>
        </p:txBody>
      </p:sp>
      <p:sp>
        <p:nvSpPr>
          <p:cNvPr id="6" name="Zástupný symbol pro zápatí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cs-CZ"/>
          </a:p>
        </p:txBody>
      </p:sp>
      <p:sp>
        <p:nvSpPr>
          <p:cNvPr id="7" name="Zástupný symbol pro číslo snímk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AECD0C-1D13-4CCF-B737-9DD28D269B41}" type="slidenum">
              <a:rPr lang="cs-CZ" smtClean="0"/>
              <a:t>‹#›</a:t>
            </a:fld>
            <a:endParaRPr lang="cs-CZ"/>
          </a:p>
        </p:txBody>
      </p:sp>
    </p:spTree>
    <p:extLst>
      <p:ext uri="{BB962C8B-B14F-4D97-AF65-F5344CB8AC3E}">
        <p14:creationId xmlns:p14="http://schemas.microsoft.com/office/powerpoint/2010/main" val="3109531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1</a:t>
            </a:fld>
            <a:endParaRPr lang="cs-CZ"/>
          </a:p>
        </p:txBody>
      </p:sp>
    </p:spTree>
    <p:extLst>
      <p:ext uri="{BB962C8B-B14F-4D97-AF65-F5344CB8AC3E}">
        <p14:creationId xmlns:p14="http://schemas.microsoft.com/office/powerpoint/2010/main" val="1447767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Should not throw proves that the code is not </a:t>
            </a:r>
            <a:r>
              <a:rPr lang="en-US" dirty="0" err="1"/>
              <a:t>absoluteloy</a:t>
            </a:r>
            <a:r>
              <a:rPr lang="en-US" dirty="0"/>
              <a:t> broken, but that is quite little to ask from our code. Instead we are </a:t>
            </a:r>
            <a:r>
              <a:rPr lang="en-US" dirty="0" err="1"/>
              <a:t>askingif</a:t>
            </a:r>
            <a:r>
              <a:rPr lang="en-US" dirty="0"/>
              <a:t> our code succeeded to do what it should do. The implicit should not throw is a by product that we expect all the time, so we don’t need to state it explicitly.</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29</a:t>
            </a:fld>
            <a:endParaRPr lang="cs-CZ"/>
          </a:p>
        </p:txBody>
      </p:sp>
    </p:spTree>
    <p:extLst>
      <p:ext uri="{BB962C8B-B14F-4D97-AF65-F5344CB8AC3E}">
        <p14:creationId xmlns:p14="http://schemas.microsoft.com/office/powerpoint/2010/main" val="38738902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The problem: you want to run your tests in environment</a:t>
            </a:r>
            <a:r>
              <a:rPr lang="en-US" baseline="0" dirty="0"/>
              <a:t> that does not have all the dependencies. Remedy: use stub functions to generate signatures of the mocked functions rather than redefining the functions without the proper signature.</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32</a:t>
            </a:fld>
            <a:endParaRPr lang="cs-CZ"/>
          </a:p>
        </p:txBody>
      </p:sp>
    </p:spTree>
    <p:extLst>
      <p:ext uri="{BB962C8B-B14F-4D97-AF65-F5344CB8AC3E}">
        <p14:creationId xmlns:p14="http://schemas.microsoft.com/office/powerpoint/2010/main" val="1107647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36</a:t>
            </a:fld>
            <a:endParaRPr lang="cs-CZ"/>
          </a:p>
        </p:txBody>
      </p:sp>
    </p:spTree>
    <p:extLst>
      <p:ext uri="{BB962C8B-B14F-4D97-AF65-F5344CB8AC3E}">
        <p14:creationId xmlns:p14="http://schemas.microsoft.com/office/powerpoint/2010/main" val="1869221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37</a:t>
            </a:fld>
            <a:endParaRPr lang="cs-CZ"/>
          </a:p>
        </p:txBody>
      </p:sp>
    </p:spTree>
    <p:extLst>
      <p:ext uri="{BB962C8B-B14F-4D97-AF65-F5344CB8AC3E}">
        <p14:creationId xmlns:p14="http://schemas.microsoft.com/office/powerpoint/2010/main" val="27249697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38</a:t>
            </a:fld>
            <a:endParaRPr lang="cs-CZ"/>
          </a:p>
        </p:txBody>
      </p:sp>
    </p:spTree>
    <p:extLst>
      <p:ext uri="{BB962C8B-B14F-4D97-AF65-F5344CB8AC3E}">
        <p14:creationId xmlns:p14="http://schemas.microsoft.com/office/powerpoint/2010/main" val="30965000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39</a:t>
            </a:fld>
            <a:endParaRPr lang="cs-CZ"/>
          </a:p>
        </p:txBody>
      </p:sp>
    </p:spTree>
    <p:extLst>
      <p:ext uri="{BB962C8B-B14F-4D97-AF65-F5344CB8AC3E}">
        <p14:creationId xmlns:p14="http://schemas.microsoft.com/office/powerpoint/2010/main" val="5713435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42</a:t>
            </a:fld>
            <a:endParaRPr lang="cs-CZ"/>
          </a:p>
        </p:txBody>
      </p:sp>
    </p:spTree>
    <p:extLst>
      <p:ext uri="{BB962C8B-B14F-4D97-AF65-F5344CB8AC3E}">
        <p14:creationId xmlns:p14="http://schemas.microsoft.com/office/powerpoint/2010/main" val="26167985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Source of the image:</a:t>
            </a:r>
            <a:r>
              <a:rPr lang="en-US" baseline="0" dirty="0"/>
              <a:t> how-to-draw-funny-cartoons.com</a:t>
            </a:r>
          </a:p>
          <a:p>
            <a:endParaRPr lang="en-US" baseline="0" dirty="0"/>
          </a:p>
          <a:p>
            <a:r>
              <a:rPr lang="en-US" baseline="0" dirty="0"/>
              <a:t>It is gray</a:t>
            </a:r>
          </a:p>
          <a:p>
            <a:r>
              <a:rPr lang="en-US" baseline="0" dirty="0"/>
              <a:t>It is big </a:t>
            </a:r>
          </a:p>
          <a:p>
            <a:r>
              <a:rPr lang="en-US" baseline="0" dirty="0"/>
              <a:t>It has four legs</a:t>
            </a:r>
          </a:p>
          <a:p>
            <a:r>
              <a:rPr lang="en-US" baseline="0" dirty="0"/>
              <a:t>It has long trunk</a:t>
            </a:r>
          </a:p>
          <a:p>
            <a:r>
              <a:rPr lang="en-US" baseline="0" dirty="0"/>
              <a:t>It has bit ears</a:t>
            </a:r>
          </a:p>
          <a:p>
            <a:r>
              <a:rPr lang="en-US" baseline="0" dirty="0"/>
              <a:t>It has black eyes</a:t>
            </a:r>
          </a:p>
          <a:p>
            <a:r>
              <a:rPr lang="en-US" baseline="0" dirty="0"/>
              <a:t>It </a:t>
            </a:r>
            <a:r>
              <a:rPr lang="en-US" baseline="0"/>
              <a:t>has invisible tail</a:t>
            </a:r>
          </a:p>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43</a:t>
            </a:fld>
            <a:endParaRPr lang="cs-CZ"/>
          </a:p>
        </p:txBody>
      </p:sp>
    </p:spTree>
    <p:extLst>
      <p:ext uri="{BB962C8B-B14F-4D97-AF65-F5344CB8AC3E}">
        <p14:creationId xmlns:p14="http://schemas.microsoft.com/office/powerpoint/2010/main" val="32764418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This is likely dynamic, and a simple lack of data can make our test being skipped and hence</a:t>
            </a:r>
            <a:r>
              <a:rPr lang="en-US" baseline="0" dirty="0"/>
              <a:t> pass on the CI server.</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44</a:t>
            </a:fld>
            <a:endParaRPr lang="cs-CZ"/>
          </a:p>
        </p:txBody>
      </p:sp>
    </p:spTree>
    <p:extLst>
      <p:ext uri="{BB962C8B-B14F-4D97-AF65-F5344CB8AC3E}">
        <p14:creationId xmlns:p14="http://schemas.microsoft.com/office/powerpoint/2010/main" val="427703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Test should be static,</a:t>
            </a:r>
            <a:r>
              <a:rPr lang="en-US" baseline="0" dirty="0"/>
              <a:t> not dynamic. </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45</a:t>
            </a:fld>
            <a:endParaRPr lang="cs-CZ"/>
          </a:p>
        </p:txBody>
      </p:sp>
    </p:spTree>
    <p:extLst>
      <p:ext uri="{BB962C8B-B14F-4D97-AF65-F5344CB8AC3E}">
        <p14:creationId xmlns:p14="http://schemas.microsoft.com/office/powerpoint/2010/main" val="3142343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2</a:t>
            </a:fld>
            <a:endParaRPr lang="cs-CZ"/>
          </a:p>
        </p:txBody>
      </p:sp>
    </p:spTree>
    <p:extLst>
      <p:ext uri="{BB962C8B-B14F-4D97-AF65-F5344CB8AC3E}">
        <p14:creationId xmlns:p14="http://schemas.microsoft.com/office/powerpoint/2010/main" val="35561296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46</a:t>
            </a:fld>
            <a:endParaRPr lang="cs-CZ"/>
          </a:p>
        </p:txBody>
      </p:sp>
    </p:spTree>
    <p:extLst>
      <p:ext uri="{BB962C8B-B14F-4D97-AF65-F5344CB8AC3E}">
        <p14:creationId xmlns:p14="http://schemas.microsoft.com/office/powerpoint/2010/main" val="927815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47</a:t>
            </a:fld>
            <a:endParaRPr lang="cs-CZ"/>
          </a:p>
        </p:txBody>
      </p:sp>
    </p:spTree>
    <p:extLst>
      <p:ext uri="{BB962C8B-B14F-4D97-AF65-F5344CB8AC3E}">
        <p14:creationId xmlns:p14="http://schemas.microsoft.com/office/powerpoint/2010/main" val="36820107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Re-usable</a:t>
            </a:r>
            <a:r>
              <a:rPr lang="en-US" baseline="0" dirty="0"/>
              <a:t> tests are a variation on the logic in the tests. The problem itself is in having logic in the tests, but in this case there is not much we can do about it. </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48</a:t>
            </a:fld>
            <a:endParaRPr lang="cs-CZ"/>
          </a:p>
        </p:txBody>
      </p:sp>
    </p:spTree>
    <p:extLst>
      <p:ext uri="{BB962C8B-B14F-4D97-AF65-F5344CB8AC3E}">
        <p14:creationId xmlns:p14="http://schemas.microsoft.com/office/powerpoint/2010/main" val="6454584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You find</a:t>
            </a:r>
            <a:r>
              <a:rPr lang="en-US" baseline="0" dirty="0"/>
              <a:t> that your functions are hard to test. You have to do a lot of setup to test something really simple. You might have accidently mixed a command and query. Remedy: make sure that you are able to recognize a query from a command and test them separately.</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50</a:t>
            </a:fld>
            <a:endParaRPr lang="cs-CZ"/>
          </a:p>
        </p:txBody>
      </p:sp>
    </p:spTree>
    <p:extLst>
      <p:ext uri="{BB962C8B-B14F-4D97-AF65-F5344CB8AC3E}">
        <p14:creationId xmlns:p14="http://schemas.microsoft.com/office/powerpoint/2010/main" val="41194962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Very few functions in </a:t>
            </a:r>
            <a:r>
              <a:rPr lang="en-US" dirty="0" err="1"/>
              <a:t>Powershell</a:t>
            </a:r>
            <a:r>
              <a:rPr lang="en-US" dirty="0"/>
              <a:t> are pure,</a:t>
            </a:r>
            <a:r>
              <a:rPr lang="en-US" baseline="0" dirty="0"/>
              <a:t> but it is useful to recognize the shape, because pure functions are extremely easy to test. But if you only approximate the shape of the pure function (everything in by parameters, and everything out by output) you will get functions that are simple to test, and they can make the meat of you functions. </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53</a:t>
            </a:fld>
            <a:endParaRPr lang="cs-CZ"/>
          </a:p>
        </p:txBody>
      </p:sp>
    </p:spTree>
    <p:extLst>
      <p:ext uri="{BB962C8B-B14F-4D97-AF65-F5344CB8AC3E}">
        <p14:creationId xmlns:p14="http://schemas.microsoft.com/office/powerpoint/2010/main" val="37667124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TDD is of course not a bad practice, but make sure you do it well.</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54</a:t>
            </a:fld>
            <a:endParaRPr lang="cs-CZ"/>
          </a:p>
        </p:txBody>
      </p:sp>
    </p:spTree>
    <p:extLst>
      <p:ext uri="{BB962C8B-B14F-4D97-AF65-F5344CB8AC3E}">
        <p14:creationId xmlns:p14="http://schemas.microsoft.com/office/powerpoint/2010/main" val="23295962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Define what you</a:t>
            </a:r>
            <a:r>
              <a:rPr lang="en-US" baseline="0" dirty="0"/>
              <a:t> call test and what you call (production code). </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59</a:t>
            </a:fld>
            <a:endParaRPr lang="cs-CZ"/>
          </a:p>
        </p:txBody>
      </p:sp>
    </p:spTree>
    <p:extLst>
      <p:ext uri="{BB962C8B-B14F-4D97-AF65-F5344CB8AC3E}">
        <p14:creationId xmlns:p14="http://schemas.microsoft.com/office/powerpoint/2010/main" val="1836795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60</a:t>
            </a:fld>
            <a:endParaRPr lang="cs-CZ"/>
          </a:p>
        </p:txBody>
      </p:sp>
    </p:spTree>
    <p:extLst>
      <p:ext uri="{BB962C8B-B14F-4D97-AF65-F5344CB8AC3E}">
        <p14:creationId xmlns:p14="http://schemas.microsoft.com/office/powerpoint/2010/main" val="2078578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The problem:</a:t>
            </a:r>
            <a:r>
              <a:rPr lang="en-US" baseline="0" dirty="0"/>
              <a:t> You write tests, but you cannot understand what the tests are doing without looking at the implementation. Remedy: use more descriptive test names and use Test cases expansion.</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7</a:t>
            </a:fld>
            <a:endParaRPr lang="cs-CZ"/>
          </a:p>
        </p:txBody>
      </p:sp>
    </p:spTree>
    <p:extLst>
      <p:ext uri="{BB962C8B-B14F-4D97-AF65-F5344CB8AC3E}">
        <p14:creationId xmlns:p14="http://schemas.microsoft.com/office/powerpoint/2010/main" val="195822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The problem:</a:t>
            </a:r>
            <a:r>
              <a:rPr lang="en-US" baseline="0" dirty="0"/>
              <a:t> You write tests that are un-readable. Your tests are too short, or too long. Remedy: strike the balance between those two extremes. Warning: do let logic/parameters creep up in your tests. </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11</a:t>
            </a:fld>
            <a:endParaRPr lang="cs-CZ"/>
          </a:p>
        </p:txBody>
      </p:sp>
    </p:spTree>
    <p:extLst>
      <p:ext uri="{BB962C8B-B14F-4D97-AF65-F5344CB8AC3E}">
        <p14:creationId xmlns:p14="http://schemas.microsoft.com/office/powerpoint/2010/main" val="1122220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17</a:t>
            </a:fld>
            <a:endParaRPr lang="cs-CZ"/>
          </a:p>
        </p:txBody>
      </p:sp>
    </p:spTree>
    <p:extLst>
      <p:ext uri="{BB962C8B-B14F-4D97-AF65-F5344CB8AC3E}">
        <p14:creationId xmlns:p14="http://schemas.microsoft.com/office/powerpoint/2010/main" val="2720626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The problem:</a:t>
            </a:r>
            <a:r>
              <a:rPr lang="en-US" baseline="0" dirty="0"/>
              <a:t> you wrote a tests that has a generic name and now you slapped tens of tests cases on it. It’s now hard to see what you are testing. Remedy: use multiple tests with more specific names to avoid forcing yourself to and read the test code too much.</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18</a:t>
            </a:fld>
            <a:endParaRPr lang="cs-CZ"/>
          </a:p>
        </p:txBody>
      </p:sp>
    </p:spTree>
    <p:extLst>
      <p:ext uri="{BB962C8B-B14F-4D97-AF65-F5344CB8AC3E}">
        <p14:creationId xmlns:p14="http://schemas.microsoft.com/office/powerpoint/2010/main" val="10357627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baseline="0" dirty="0"/>
              <a:t>The problem: you wrote a test suite and you share data in database, or files on disk, every now and then your tests fail randomly. Remedy: Strive for tests that do not share anything, make compromises only if you have to.</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21</a:t>
            </a:fld>
            <a:endParaRPr lang="cs-CZ"/>
          </a:p>
        </p:txBody>
      </p:sp>
    </p:spTree>
    <p:extLst>
      <p:ext uri="{BB962C8B-B14F-4D97-AF65-F5344CB8AC3E}">
        <p14:creationId xmlns:p14="http://schemas.microsoft.com/office/powerpoint/2010/main" val="33660671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en-US" dirty="0"/>
              <a:t>Problem: you have a list of</a:t>
            </a:r>
            <a:r>
              <a:rPr lang="en-US" baseline="0" dirty="0"/>
              <a:t> </a:t>
            </a:r>
            <a:r>
              <a:rPr lang="en-US" baseline="0" dirty="0" err="1"/>
              <a:t>asseritions</a:t>
            </a:r>
            <a:r>
              <a:rPr lang="en-US" baseline="0" dirty="0"/>
              <a:t> in your tests, you get incomplete information from you tests when they fail. Remedy: use more tests of use  more  clever assertions.</a:t>
            </a:r>
            <a:endParaRPr lang="cs-CZ"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25</a:t>
            </a:fld>
            <a:endParaRPr lang="cs-CZ"/>
          </a:p>
        </p:txBody>
      </p:sp>
    </p:spTree>
    <p:extLst>
      <p:ext uri="{BB962C8B-B14F-4D97-AF65-F5344CB8AC3E}">
        <p14:creationId xmlns:p14="http://schemas.microsoft.com/office/powerpoint/2010/main" val="20475531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endParaRPr lang="en-US" dirty="0"/>
          </a:p>
        </p:txBody>
      </p:sp>
      <p:sp>
        <p:nvSpPr>
          <p:cNvPr id="4" name="Zástupný symbol pro číslo snímku 3"/>
          <p:cNvSpPr>
            <a:spLocks noGrp="1"/>
          </p:cNvSpPr>
          <p:nvPr>
            <p:ph type="sldNum" sz="quarter" idx="10"/>
          </p:nvPr>
        </p:nvSpPr>
        <p:spPr/>
        <p:txBody>
          <a:bodyPr/>
          <a:lstStyle/>
          <a:p>
            <a:fld id="{ACAECD0C-1D13-4CCF-B737-9DD28D269B41}" type="slidenum">
              <a:rPr lang="cs-CZ" smtClean="0"/>
              <a:t>28</a:t>
            </a:fld>
            <a:endParaRPr lang="cs-CZ"/>
          </a:p>
        </p:txBody>
      </p:sp>
    </p:spTree>
    <p:extLst>
      <p:ext uri="{BB962C8B-B14F-4D97-AF65-F5344CB8AC3E}">
        <p14:creationId xmlns:p14="http://schemas.microsoft.com/office/powerpoint/2010/main" val="42133842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Úvodní snímek">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cs-CZ" dirty="0"/>
              <a:t>Kliknutím lze upravit styl.</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cs-CZ"/>
              <a:t>Kliknutím můžete upravit styl předlohy.</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3/13/2017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13" name="Rectangle 12"/>
          <p:cNvSpPr/>
          <p:nvPr/>
        </p:nvSpPr>
        <p:spPr>
          <a:xfrm>
            <a:off x="0" y="0"/>
            <a:ext cx="12192000" cy="4572001"/>
          </a:xfrm>
          <a:prstGeom prst="rect">
            <a:avLst/>
          </a:prstGeom>
          <a:blipFill dpi="0" rotWithShape="1">
            <a:blip r:embed="rId2">
              <a:duotone>
                <a:schemeClr val="accent2">
                  <a:shade val="45000"/>
                  <a:satMod val="135000"/>
                </a:schemeClr>
                <a:prstClr val="white"/>
              </a:duotone>
            </a:blip>
            <a:srcRect/>
            <a:tile tx="-393700" ty="-82550" sx="35000" sy="35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cs-CZ" dirty="0"/>
          </a:p>
        </p:txBody>
      </p:sp>
      <p:cxnSp>
        <p:nvCxnSpPr>
          <p:cNvPr id="14" name="Straight Connector 13"/>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Obdélník 6"/>
          <p:cNvSpPr/>
          <p:nvPr userDrawn="1"/>
        </p:nvSpPr>
        <p:spPr>
          <a:xfrm>
            <a:off x="0" y="0"/>
            <a:ext cx="12192000" cy="4572001"/>
          </a:xfrm>
          <a:prstGeom prst="rect">
            <a:avLst/>
          </a:prstGeom>
          <a:solidFill>
            <a:schemeClr val="tx2">
              <a:lumMod val="7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cs-CZ"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Nadpis a svislý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cs-CZ"/>
              <a:t>Kliknutím lze upravit styl.</a:t>
            </a:r>
            <a:endParaRPr lang="en-US" dirty="0"/>
          </a:p>
        </p:txBody>
      </p:sp>
      <p:sp>
        <p:nvSpPr>
          <p:cNvPr id="3" name="Vertical Text Placeholder 2"/>
          <p:cNvSpPr>
            <a:spLocks noGrp="1"/>
          </p:cNvSpPr>
          <p:nvPr>
            <p:ph type="body" orient="vert" idx="1"/>
          </p:nvPr>
        </p:nvSpPr>
        <p:spPr/>
        <p:txBody>
          <a:bodyPr vert="eaVert"/>
          <a:lstStyle/>
          <a:p>
            <a:pPr lvl="0"/>
            <a:r>
              <a:rPr lang="cs-CZ"/>
              <a:t>Upravte styly předlohy textu.</a:t>
            </a:r>
          </a:p>
          <a:p>
            <a:pPr lvl="1"/>
            <a:r>
              <a:rPr lang="cs-CZ"/>
              <a:t>Druhá úroveň</a:t>
            </a:r>
          </a:p>
          <a:p>
            <a:pPr lvl="2"/>
            <a:r>
              <a:rPr lang="cs-CZ"/>
              <a:t>Třetí úroveň</a:t>
            </a:r>
          </a:p>
          <a:p>
            <a:pPr lvl="3"/>
            <a:r>
              <a:rPr lang="cs-CZ"/>
              <a:t>Čtvrtá úroveň</a:t>
            </a:r>
          </a:p>
          <a:p>
            <a:pPr lvl="4"/>
            <a:r>
              <a:rPr lang="cs-CZ"/>
              <a:t>Pátá úroveň</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3/13/2017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Svislý nadpis a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cs-CZ"/>
              <a:t>Kliknutím lze upravit styl.</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cs-CZ"/>
              <a:t>Upravte styly předlohy textu.</a:t>
            </a:r>
          </a:p>
          <a:p>
            <a:pPr lvl="1"/>
            <a:r>
              <a:rPr lang="cs-CZ"/>
              <a:t>Druhá úroveň</a:t>
            </a:r>
          </a:p>
          <a:p>
            <a:pPr lvl="2"/>
            <a:r>
              <a:rPr lang="cs-CZ"/>
              <a:t>Třetí úroveň</a:t>
            </a:r>
          </a:p>
          <a:p>
            <a:pPr lvl="3"/>
            <a:r>
              <a:rPr lang="cs-CZ"/>
              <a:t>Čtvrtá úroveň</a:t>
            </a:r>
          </a:p>
          <a:p>
            <a:pPr lvl="4"/>
            <a:r>
              <a:rPr lang="cs-CZ"/>
              <a:t>Pátá úroveň</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3/13/2017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rot="5400000" flipV="1">
            <a:off x="10058400" y="59263"/>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cs-CZ"/>
              <a:t>Kliknutím lze upravit styl.</a:t>
            </a:r>
            <a:endParaRPr lang="en-US" dirty="0"/>
          </a:p>
        </p:txBody>
      </p:sp>
      <p:sp>
        <p:nvSpPr>
          <p:cNvPr id="3" name="Content Placeholder 2"/>
          <p:cNvSpPr>
            <a:spLocks noGrp="1"/>
          </p:cNvSpPr>
          <p:nvPr>
            <p:ph idx="1"/>
          </p:nvPr>
        </p:nvSpPr>
        <p:spPr/>
        <p:txBody>
          <a:bodyPr/>
          <a:lstStyle/>
          <a:p>
            <a:pPr lvl="0"/>
            <a:r>
              <a:rPr lang="cs-CZ"/>
              <a:t>Upravte styly předlohy textu.</a:t>
            </a:r>
          </a:p>
          <a:p>
            <a:pPr lvl="1"/>
            <a:r>
              <a:rPr lang="cs-CZ"/>
              <a:t>Druhá úroveň</a:t>
            </a:r>
          </a:p>
          <a:p>
            <a:pPr lvl="2"/>
            <a:r>
              <a:rPr lang="cs-CZ"/>
              <a:t>Třetí úroveň</a:t>
            </a:r>
          </a:p>
          <a:p>
            <a:pPr lvl="3"/>
            <a:r>
              <a:rPr lang="cs-CZ"/>
              <a:t>Čtvrtá úroveň</a:t>
            </a:r>
          </a:p>
          <a:p>
            <a:pPr lvl="4"/>
            <a:r>
              <a:rPr lang="cs-CZ"/>
              <a:t>Pátá úroveň</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3/13/2017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Záhlaví části">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cs-CZ"/>
              <a:t>Kliknutím lze upravit styl.</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cs-CZ"/>
              <a:t>Upravte styly předlohy textu.</a:t>
            </a:r>
          </a:p>
        </p:txBody>
      </p:sp>
      <p:sp>
        <p:nvSpPr>
          <p:cNvPr id="4" name="Date Placeholder 3"/>
          <p:cNvSpPr>
            <a:spLocks noGrp="1"/>
          </p:cNvSpPr>
          <p:nvPr>
            <p:ph type="dt" sz="half" idx="10"/>
          </p:nvPr>
        </p:nvSpPr>
        <p:spPr/>
        <p:txBody>
          <a:bodyPr/>
          <a:lstStyle/>
          <a:p>
            <a:fld id="{5A61015F-7CC6-4D0A-9D87-873EA4C304CC}" type="datetimeFigureOut">
              <a:rPr lang="en-US" dirty="0"/>
              <a:t>3/13/2017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0" y="0"/>
            <a:ext cx="12192000" cy="4572000"/>
          </a:xfrm>
          <a:prstGeom prst="rect">
            <a:avLst/>
          </a:prstGeom>
          <a:blipFill dpi="0" rotWithShape="1">
            <a:blip r:embed="rId2">
              <a:duotone>
                <a:schemeClr val="accent1">
                  <a:shade val="45000"/>
                  <a:satMod val="135000"/>
                </a:schemeClr>
                <a:prstClr val="white"/>
              </a:duotone>
            </a:blip>
            <a:srcRect/>
            <a:tile tx="-393700" ty="-82550" sx="35000" sy="3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va obsahy">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cs-CZ" dirty="0"/>
              <a:t>Kliknutím lze upravit styl.</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cs-CZ"/>
              <a:t>Upravte styly předlohy textu.</a:t>
            </a:r>
          </a:p>
          <a:p>
            <a:pPr lvl="1"/>
            <a:r>
              <a:rPr lang="cs-CZ"/>
              <a:t>Druhá úroveň</a:t>
            </a:r>
          </a:p>
          <a:p>
            <a:pPr lvl="2"/>
            <a:r>
              <a:rPr lang="cs-CZ"/>
              <a:t>Třetí úroveň</a:t>
            </a:r>
          </a:p>
          <a:p>
            <a:pPr lvl="3"/>
            <a:r>
              <a:rPr lang="cs-CZ"/>
              <a:t>Čtvrtá úroveň</a:t>
            </a:r>
          </a:p>
          <a:p>
            <a:pPr lvl="4"/>
            <a:r>
              <a:rPr lang="cs-CZ"/>
              <a:t>Pátá úroveň</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cs-CZ"/>
              <a:t>Upravte styly předlohy textu.</a:t>
            </a:r>
          </a:p>
          <a:p>
            <a:pPr lvl="1"/>
            <a:r>
              <a:rPr lang="cs-CZ"/>
              <a:t>Druhá úroveň</a:t>
            </a:r>
          </a:p>
          <a:p>
            <a:pPr lvl="2"/>
            <a:r>
              <a:rPr lang="cs-CZ"/>
              <a:t>Třetí úroveň</a:t>
            </a:r>
          </a:p>
          <a:p>
            <a:pPr lvl="3"/>
            <a:r>
              <a:rPr lang="cs-CZ"/>
              <a:t>Čtvrtá úroveň</a:t>
            </a:r>
          </a:p>
          <a:p>
            <a:pPr lvl="4"/>
            <a:r>
              <a:rPr lang="cs-CZ"/>
              <a:t>Pátá úroveň</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3/13/2017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ovnání">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cs-CZ"/>
              <a:t>Kliknutím lze upravit styl.</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a:t>Upravte styly předlohy textu.</a:t>
            </a:r>
          </a:p>
        </p:txBody>
      </p:sp>
      <p:sp>
        <p:nvSpPr>
          <p:cNvPr id="4" name="Content Placeholder 3"/>
          <p:cNvSpPr>
            <a:spLocks noGrp="1"/>
          </p:cNvSpPr>
          <p:nvPr>
            <p:ph sz="half" idx="2"/>
          </p:nvPr>
        </p:nvSpPr>
        <p:spPr>
          <a:xfrm>
            <a:off x="1024128" y="2967788"/>
            <a:ext cx="4754880" cy="3341572"/>
          </a:xfrm>
        </p:spPr>
        <p:txBody>
          <a:bodyPr/>
          <a:lstStyle/>
          <a:p>
            <a:pPr lvl="0"/>
            <a:r>
              <a:rPr lang="cs-CZ"/>
              <a:t>Upravte styly předlohy textu.</a:t>
            </a:r>
          </a:p>
          <a:p>
            <a:pPr lvl="1"/>
            <a:r>
              <a:rPr lang="cs-CZ"/>
              <a:t>Druhá úroveň</a:t>
            </a:r>
          </a:p>
          <a:p>
            <a:pPr lvl="2"/>
            <a:r>
              <a:rPr lang="cs-CZ"/>
              <a:t>Třetí úroveň</a:t>
            </a:r>
          </a:p>
          <a:p>
            <a:pPr lvl="3"/>
            <a:r>
              <a:rPr lang="cs-CZ"/>
              <a:t>Čtvrtá úroveň</a:t>
            </a:r>
          </a:p>
          <a:p>
            <a:pPr lvl="4"/>
            <a:r>
              <a:rPr lang="cs-CZ"/>
              <a:t>Pátá úroveň</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cs-CZ"/>
              <a:t>Upravte styly předlohy textu.</a:t>
            </a:r>
          </a:p>
        </p:txBody>
      </p:sp>
      <p:sp>
        <p:nvSpPr>
          <p:cNvPr id="6" name="Content Placeholder 5"/>
          <p:cNvSpPr>
            <a:spLocks noGrp="1"/>
          </p:cNvSpPr>
          <p:nvPr>
            <p:ph sz="quarter" idx="4"/>
          </p:nvPr>
        </p:nvSpPr>
        <p:spPr>
          <a:xfrm>
            <a:off x="5990888" y="2967788"/>
            <a:ext cx="4754880" cy="3341572"/>
          </a:xfrm>
        </p:spPr>
        <p:txBody>
          <a:bodyPr/>
          <a:lstStyle/>
          <a:p>
            <a:pPr lvl="0"/>
            <a:r>
              <a:rPr lang="cs-CZ"/>
              <a:t>Upravte styly předlohy textu.</a:t>
            </a:r>
          </a:p>
          <a:p>
            <a:pPr lvl="1"/>
            <a:r>
              <a:rPr lang="cs-CZ"/>
              <a:t>Druhá úroveň</a:t>
            </a:r>
          </a:p>
          <a:p>
            <a:pPr lvl="2"/>
            <a:r>
              <a:rPr lang="cs-CZ"/>
              <a:t>Třetí úroveň</a:t>
            </a:r>
          </a:p>
          <a:p>
            <a:pPr lvl="3"/>
            <a:r>
              <a:rPr lang="cs-CZ"/>
              <a:t>Čtvrtá úroveň</a:t>
            </a:r>
          </a:p>
          <a:p>
            <a:pPr lvl="4"/>
            <a:r>
              <a:rPr lang="cs-CZ"/>
              <a:t>Pátá úroveň</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3/13/2017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Jenom nadpi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cs-CZ"/>
              <a:t>Kliknutím lze upravit styl.</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3/13/2017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Prázdn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3/13/2017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Obsah s titulkem">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cs-CZ"/>
              <a:t>Kliknutím lze upravit styl.</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cs-CZ"/>
              <a:t>Upravte styly předlohy textu.</a:t>
            </a:r>
          </a:p>
          <a:p>
            <a:pPr lvl="1"/>
            <a:r>
              <a:rPr lang="cs-CZ"/>
              <a:t>Druhá úroveň</a:t>
            </a:r>
          </a:p>
          <a:p>
            <a:pPr lvl="2"/>
            <a:r>
              <a:rPr lang="cs-CZ"/>
              <a:t>Třetí úroveň</a:t>
            </a:r>
          </a:p>
          <a:p>
            <a:pPr lvl="3"/>
            <a:r>
              <a:rPr lang="cs-CZ"/>
              <a:t>Čtvrtá úroveň</a:t>
            </a:r>
          </a:p>
          <a:p>
            <a:pPr lvl="4"/>
            <a:r>
              <a:rPr lang="cs-CZ"/>
              <a:t>Pátá úroveň</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cs-CZ"/>
              <a:t>Upravte styly předlohy textu.</a:t>
            </a:r>
          </a:p>
        </p:txBody>
      </p:sp>
      <p:sp>
        <p:nvSpPr>
          <p:cNvPr id="5" name="Date Placeholder 4"/>
          <p:cNvSpPr>
            <a:spLocks noGrp="1"/>
          </p:cNvSpPr>
          <p:nvPr>
            <p:ph type="dt" sz="half" idx="10"/>
          </p:nvPr>
        </p:nvSpPr>
        <p:spPr/>
        <p:txBody>
          <a:bodyPr/>
          <a:lstStyle/>
          <a:p>
            <a:fld id="{05C68B11-C5A8-448C-8CE9-B1A273C79CFC}" type="datetimeFigureOut">
              <a:rPr lang="en-US" dirty="0"/>
              <a:t>3/13/2017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ázek s titulkem">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cs-CZ"/>
              <a:t>Kliknutím lze upravit styl.</a:t>
            </a:r>
            <a:endParaRPr lang="en-US" dirty="0"/>
          </a:p>
        </p:txBody>
      </p:sp>
      <p:sp>
        <p:nvSpPr>
          <p:cNvPr id="3" name="Picture Placeholder 2"/>
          <p:cNvSpPr>
            <a:spLocks noGrp="1" noChangeAspect="1"/>
          </p:cNvSpPr>
          <p:nvPr>
            <p:ph type="pic" idx="1"/>
          </p:nvPr>
        </p:nvSpPr>
        <p:spPr>
          <a:xfrm>
            <a:off x="0" y="-1"/>
            <a:ext cx="12188952" cy="4572000"/>
          </a:xfrm>
          <a:solidFill>
            <a:schemeClr val="accent2">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cs-CZ"/>
              <a:t>Kliknutím na ikonu přidáte obrázek.</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s-CZ"/>
              <a:t>Upravte styly předlohy textu.</a:t>
            </a:r>
          </a:p>
        </p:txBody>
      </p:sp>
      <p:sp>
        <p:nvSpPr>
          <p:cNvPr id="5" name="Date Placeholder 4"/>
          <p:cNvSpPr>
            <a:spLocks noGrp="1"/>
          </p:cNvSpPr>
          <p:nvPr>
            <p:ph type="dt" sz="half" idx="10"/>
          </p:nvPr>
        </p:nvSpPr>
        <p:spPr/>
        <p:txBody>
          <a:bodyPr/>
          <a:lstStyle/>
          <a:p>
            <a:fld id="{C7616CA0-919D-4A49-9C8A-62FDFB3A5183}" type="datetimeFigureOut">
              <a:rPr lang="en-US" dirty="0"/>
              <a:t>3/13/2017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cs-CZ"/>
              <a:t>Kliknutím lze upravit styl.</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cs-CZ"/>
              <a:t>Upravte styly předlohy textu.</a:t>
            </a:r>
          </a:p>
          <a:p>
            <a:pPr lvl="1"/>
            <a:r>
              <a:rPr lang="cs-CZ"/>
              <a:t>Druhá úroveň</a:t>
            </a:r>
          </a:p>
          <a:p>
            <a:pPr lvl="2"/>
            <a:r>
              <a:rPr lang="cs-CZ"/>
              <a:t>Třetí úroveň</a:t>
            </a:r>
          </a:p>
          <a:p>
            <a:pPr lvl="3"/>
            <a:r>
              <a:rPr lang="cs-CZ"/>
              <a:t>Čtvrtá úroveň</a:t>
            </a:r>
          </a:p>
          <a:p>
            <a:pPr lvl="4"/>
            <a:r>
              <a:rPr lang="cs-CZ"/>
              <a:t>Pátá úroveň</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3/13/2017</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8" name="Straight Connector 7"/>
          <p:cNvCxnSpPr/>
          <p:nvPr/>
        </p:nvCxnSpPr>
        <p:spPr>
          <a:xfrm flipV="1">
            <a:off x="7620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Obrázek 6"/>
          <p:cNvPicPr>
            <a:picLocks noChangeAspect="1"/>
          </p:cNvPicPr>
          <p:nvPr/>
        </p:nvPicPr>
        <p:blipFill rotWithShape="1">
          <a:blip r:embed="rId3"/>
          <a:srcRect t="23080" r="4" b="12534"/>
          <a:stretch/>
        </p:blipFill>
        <p:spPr>
          <a:xfrm>
            <a:off x="20" y="10"/>
            <a:ext cx="12191980" cy="4571990"/>
          </a:xfrm>
          <a:prstGeom prst="rect">
            <a:avLst/>
          </a:prstGeom>
        </p:spPr>
      </p:pic>
      <p:sp>
        <p:nvSpPr>
          <p:cNvPr id="2" name="Nadpis 1"/>
          <p:cNvSpPr>
            <a:spLocks noGrp="1"/>
          </p:cNvSpPr>
          <p:nvPr>
            <p:ph type="ctrTitle"/>
          </p:nvPr>
        </p:nvSpPr>
        <p:spPr>
          <a:xfrm>
            <a:off x="457200" y="5175250"/>
            <a:ext cx="7772400" cy="1247927"/>
          </a:xfrm>
        </p:spPr>
        <p:txBody>
          <a:bodyPr>
            <a:noAutofit/>
          </a:bodyPr>
          <a:lstStyle/>
          <a:p>
            <a:r>
              <a:rPr lang="en-US" sz="8800" dirty="0">
                <a:solidFill>
                  <a:schemeClr val="tx1">
                    <a:lumMod val="85000"/>
                    <a:lumOff val="15000"/>
                  </a:schemeClr>
                </a:solidFill>
                <a:latin typeface="Iosevka Term Heavy Oblique" panose="02000A09000000000000" pitchFamily="49" charset="0"/>
                <a:ea typeface="Iosevka Term Heavy Oblique" panose="02000A09000000000000" pitchFamily="49" charset="0"/>
              </a:rPr>
              <a:t>mistakes in pester tests</a:t>
            </a:r>
            <a:endParaRPr lang="cs-CZ" sz="8800" dirty="0">
              <a:solidFill>
                <a:schemeClr val="tx1">
                  <a:lumMod val="85000"/>
                  <a:lumOff val="15000"/>
                </a:schemeClr>
              </a:solidFill>
              <a:latin typeface="Iosevka Term Heavy Oblique" panose="02000A09000000000000" pitchFamily="49" charset="0"/>
              <a:ea typeface="Iosevka Term Heavy Oblique" panose="02000A09000000000000" pitchFamily="49" charset="0"/>
            </a:endParaRPr>
          </a:p>
        </p:txBody>
      </p:sp>
      <p:sp>
        <p:nvSpPr>
          <p:cNvPr id="3" name="Podnadpis 2"/>
          <p:cNvSpPr>
            <a:spLocks noGrp="1"/>
          </p:cNvSpPr>
          <p:nvPr>
            <p:ph type="subTitle" idx="1"/>
          </p:nvPr>
        </p:nvSpPr>
        <p:spPr/>
        <p:txBody>
          <a:bodyPr>
            <a:normAutofit/>
          </a:bodyPr>
          <a:lstStyle/>
          <a:p>
            <a:r>
              <a:rPr lang="en-US" dirty="0"/>
              <a:t>and how to prevent them</a:t>
            </a:r>
            <a:endParaRPr lang="cs-CZ"/>
          </a:p>
        </p:txBody>
      </p:sp>
    </p:spTree>
    <p:extLst>
      <p:ext uri="{BB962C8B-B14F-4D97-AF65-F5344CB8AC3E}">
        <p14:creationId xmlns:p14="http://schemas.microsoft.com/office/powerpoint/2010/main" val="10541246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Test cases</a:t>
            </a:r>
            <a:endParaRPr lang="cs-CZ" dirty="0"/>
          </a:p>
        </p:txBody>
      </p:sp>
      <p:sp>
        <p:nvSpPr>
          <p:cNvPr id="5" name="Zástupný symbol pro obsah 2"/>
          <p:cNvSpPr txBox="1">
            <a:spLocks/>
          </p:cNvSpPr>
          <p:nvPr/>
        </p:nvSpPr>
        <p:spPr>
          <a:xfrm>
            <a:off x="698269" y="1965959"/>
            <a:ext cx="4788131" cy="3969327"/>
          </a:xfrm>
          <a:prstGeom prst="rect">
            <a:avLst/>
          </a:prstGeom>
        </p:spPr>
        <p:txBody>
          <a:bodyPr vert="horz" lIns="45720" tIns="45720" rIns="45720" bIns="45720" numCol="1" spcCol="720000" rtlCol="0">
            <a:noAutofit/>
          </a:bodyPr>
          <a:lst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endParaRPr lang="en-US" sz="2800" dirty="0"/>
          </a:p>
          <a:p>
            <a:pPr marL="0" indent="0">
              <a:buFont typeface="Tw Cen MT" panose="020B0602020104020603" pitchFamily="34" charset="0"/>
              <a:buNone/>
            </a:pPr>
            <a:endParaRPr lang="en-US" sz="2800" dirty="0"/>
          </a:p>
          <a:p>
            <a:pPr marL="0" indent="0">
              <a:buFont typeface="Tw Cen MT" panose="020B0602020104020603" pitchFamily="34" charset="0"/>
              <a:buNone/>
            </a:pPr>
            <a:endParaRPr lang="en-US" sz="2800" dirty="0"/>
          </a:p>
          <a:p>
            <a:pPr marL="0" indent="0">
              <a:buFont typeface="Tw Cen MT" panose="020B0602020104020603" pitchFamily="34" charset="0"/>
              <a:buNone/>
            </a:pPr>
            <a:endParaRPr lang="en-US" sz="2800" dirty="0"/>
          </a:p>
        </p:txBody>
      </p:sp>
      <p:sp>
        <p:nvSpPr>
          <p:cNvPr id="6" name="Zástupný symbol pro obsah 2"/>
          <p:cNvSpPr txBox="1">
            <a:spLocks/>
          </p:cNvSpPr>
          <p:nvPr/>
        </p:nvSpPr>
        <p:spPr>
          <a:xfrm>
            <a:off x="6355357" y="2366300"/>
            <a:ext cx="4678403" cy="39430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a:lstStyle>
          <a:p>
            <a:endParaRPr lang="en-US" dirty="0"/>
          </a:p>
        </p:txBody>
      </p:sp>
      <p:sp>
        <p:nvSpPr>
          <p:cNvPr id="7" name="Zástupný symbol pro obsah 2"/>
          <p:cNvSpPr txBox="1">
            <a:spLocks/>
          </p:cNvSpPr>
          <p:nvPr/>
        </p:nvSpPr>
        <p:spPr>
          <a:xfrm>
            <a:off x="698269" y="2025396"/>
            <a:ext cx="11114393" cy="3969327"/>
          </a:xfrm>
          <a:prstGeom prst="rect">
            <a:avLst/>
          </a:prstGeom>
        </p:spPr>
        <p:txBody>
          <a:bodyPr vert="horz" lIns="45720" tIns="45720" rIns="45720" bIns="45720" numCol="1" spcCol="720000" rtlCol="0">
            <a:normAutofit/>
          </a:bodyPr>
          <a:lst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a:lstStyle>
          <a:p>
            <a:r>
              <a:rPr lang="en-US" sz="2800" dirty="0"/>
              <a:t> </a:t>
            </a:r>
            <a:r>
              <a:rPr lang="en-US" dirty="0"/>
              <a:t>It "Given two collections '</a:t>
            </a:r>
            <a:r>
              <a:rPr lang="en-US" dirty="0">
                <a:solidFill>
                  <a:schemeClr val="accent1">
                    <a:lumMod val="75000"/>
                  </a:schemeClr>
                </a:solidFill>
              </a:rPr>
              <a:t>&lt;expected&gt;</a:t>
            </a:r>
            <a:r>
              <a:rPr lang="en-US" dirty="0"/>
              <a:t>' '</a:t>
            </a:r>
            <a:r>
              <a:rPr lang="en-US" dirty="0">
                <a:solidFill>
                  <a:schemeClr val="accent1">
                    <a:lumMod val="75000"/>
                  </a:schemeClr>
                </a:solidFill>
              </a:rPr>
              <a:t>&lt;actual&gt;</a:t>
            </a:r>
            <a:r>
              <a:rPr lang="en-US" dirty="0"/>
              <a:t>'</a:t>
            </a:r>
          </a:p>
          <a:p>
            <a:r>
              <a:rPr lang="en-US" dirty="0"/>
              <a:t>    of the same size it returns `$true" -</a:t>
            </a:r>
            <a:r>
              <a:rPr lang="en-US" dirty="0" err="1"/>
              <a:t>TestCases</a:t>
            </a:r>
            <a:r>
              <a:rPr lang="en-US" dirty="0"/>
              <a:t> @(</a:t>
            </a:r>
          </a:p>
          <a:p>
            <a:r>
              <a:rPr lang="cs-CZ" dirty="0"/>
              <a:t>  @{</a:t>
            </a:r>
            <a:r>
              <a:rPr lang="en-US" dirty="0"/>
              <a:t> </a:t>
            </a:r>
            <a:r>
              <a:rPr lang="cs-CZ" dirty="0" err="1">
                <a:solidFill>
                  <a:schemeClr val="accent1">
                    <a:lumMod val="75000"/>
                  </a:schemeClr>
                </a:solidFill>
              </a:rPr>
              <a:t>Actual</a:t>
            </a:r>
            <a:r>
              <a:rPr lang="cs-CZ" dirty="0"/>
              <a:t> = 1,2,3; </a:t>
            </a:r>
            <a:r>
              <a:rPr lang="en-US" dirty="0"/>
              <a:t> </a:t>
            </a:r>
            <a:r>
              <a:rPr lang="cs-CZ" dirty="0" err="1">
                <a:solidFill>
                  <a:schemeClr val="accent1">
                    <a:lumMod val="75000"/>
                  </a:schemeClr>
                </a:solidFill>
              </a:rPr>
              <a:t>Expected</a:t>
            </a:r>
            <a:r>
              <a:rPr lang="cs-CZ" dirty="0"/>
              <a:t> = 3,4,5</a:t>
            </a:r>
            <a:r>
              <a:rPr lang="en-US" dirty="0"/>
              <a:t> </a:t>
            </a:r>
            <a:r>
              <a:rPr lang="cs-CZ" dirty="0"/>
              <a:t>}</a:t>
            </a:r>
          </a:p>
          <a:p>
            <a:r>
              <a:rPr lang="en-US" dirty="0"/>
              <a:t>  @{ </a:t>
            </a:r>
            <a:r>
              <a:rPr lang="en-US" dirty="0">
                <a:solidFill>
                  <a:schemeClr val="accent1">
                    <a:lumMod val="75000"/>
                  </a:schemeClr>
                </a:solidFill>
              </a:rPr>
              <a:t>Actual</a:t>
            </a:r>
            <a:r>
              <a:rPr lang="en-US" dirty="0"/>
              <a:t> = 1,2,3;  </a:t>
            </a:r>
            <a:r>
              <a:rPr lang="en-US" dirty="0">
                <a:solidFill>
                  <a:schemeClr val="accent1">
                    <a:lumMod val="75000"/>
                  </a:schemeClr>
                </a:solidFill>
              </a:rPr>
              <a:t>Expected</a:t>
            </a:r>
            <a:r>
              <a:rPr lang="en-US" dirty="0"/>
              <a:t> = "a", "b", "c“ }</a:t>
            </a:r>
          </a:p>
          <a:p>
            <a:r>
              <a:rPr lang="cs-CZ" dirty="0"/>
              <a:t>) {</a:t>
            </a:r>
          </a:p>
          <a:p>
            <a:r>
              <a:rPr lang="cs-CZ" dirty="0">
                <a:solidFill>
                  <a:schemeClr val="accent1">
                    <a:lumMod val="75000"/>
                  </a:schemeClr>
                </a:solidFill>
              </a:rPr>
              <a:t>  </a:t>
            </a:r>
            <a:r>
              <a:rPr lang="cs-CZ" dirty="0" err="1">
                <a:solidFill>
                  <a:schemeClr val="accent1">
                    <a:lumMod val="75000"/>
                  </a:schemeClr>
                </a:solidFill>
              </a:rPr>
              <a:t>param</a:t>
            </a:r>
            <a:r>
              <a:rPr lang="cs-CZ" dirty="0">
                <a:solidFill>
                  <a:schemeClr val="accent1">
                    <a:lumMod val="75000"/>
                  </a:schemeClr>
                </a:solidFill>
              </a:rPr>
              <a:t>($</a:t>
            </a:r>
            <a:r>
              <a:rPr lang="cs-CZ" dirty="0" err="1">
                <a:solidFill>
                  <a:schemeClr val="accent1">
                    <a:lumMod val="75000"/>
                  </a:schemeClr>
                </a:solidFill>
              </a:rPr>
              <a:t>actual</a:t>
            </a:r>
            <a:r>
              <a:rPr lang="cs-CZ" dirty="0">
                <a:solidFill>
                  <a:schemeClr val="accent1">
                    <a:lumMod val="75000"/>
                  </a:schemeClr>
                </a:solidFill>
              </a:rPr>
              <a:t>, $</a:t>
            </a:r>
            <a:r>
              <a:rPr lang="cs-CZ" dirty="0" err="1">
                <a:solidFill>
                  <a:schemeClr val="accent1">
                    <a:lumMod val="75000"/>
                  </a:schemeClr>
                </a:solidFill>
              </a:rPr>
              <a:t>expected</a:t>
            </a:r>
            <a:r>
              <a:rPr lang="cs-CZ" dirty="0">
                <a:solidFill>
                  <a:schemeClr val="accent1">
                    <a:lumMod val="75000"/>
                  </a:schemeClr>
                </a:solidFill>
              </a:rPr>
              <a:t>)</a:t>
            </a:r>
          </a:p>
          <a:p>
            <a:r>
              <a:rPr lang="cs-CZ" dirty="0"/>
              <a:t>  # test </a:t>
            </a:r>
            <a:r>
              <a:rPr lang="cs-CZ" dirty="0" err="1"/>
              <a:t>code</a:t>
            </a:r>
            <a:endParaRPr lang="cs-CZ" dirty="0"/>
          </a:p>
          <a:p>
            <a:r>
              <a:rPr lang="cs-CZ" dirty="0"/>
              <a:t>} </a:t>
            </a:r>
          </a:p>
          <a:p>
            <a:pPr marL="0" indent="0">
              <a:buNone/>
            </a:pPr>
            <a:endParaRPr lang="en-US" sz="2800" dirty="0">
              <a:solidFill>
                <a:schemeClr val="accent2">
                  <a:lumMod val="75000"/>
                </a:schemeClr>
              </a:solidFill>
            </a:endParaRPr>
          </a:p>
        </p:txBody>
      </p:sp>
    </p:spTree>
    <p:extLst>
      <p:ext uri="{BB962C8B-B14F-4D97-AF65-F5344CB8AC3E}">
        <p14:creationId xmlns:p14="http://schemas.microsoft.com/office/powerpoint/2010/main" val="7823420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457200" y="4960137"/>
            <a:ext cx="7772400" cy="1698311"/>
          </a:xfrm>
        </p:spPr>
        <p:txBody>
          <a:bodyPr>
            <a:noAutofit/>
          </a:bodyPr>
          <a:lstStyle/>
          <a:p>
            <a:r>
              <a:rPr lang="en-US" sz="8000" dirty="0"/>
              <a:t>Unreadable tests</a:t>
            </a:r>
            <a:endParaRPr lang="cs-CZ" sz="8000" dirty="0"/>
          </a:p>
        </p:txBody>
      </p:sp>
      <p:pic>
        <p:nvPicPr>
          <p:cNvPr id="5" name="Zástupný symbol obrázku 4"/>
          <p:cNvPicPr>
            <a:picLocks noGrp="1" noChangeAspect="1"/>
          </p:cNvPicPr>
          <p:nvPr>
            <p:ph type="pic" idx="1"/>
          </p:nvPr>
        </p:nvPicPr>
        <p:blipFill>
          <a:blip r:embed="rId3"/>
          <a:srcRect t="21843" b="21843"/>
          <a:stretch>
            <a:fillRect/>
          </a:stretch>
        </p:blipFill>
        <p:spPr/>
      </p:pic>
      <p:sp>
        <p:nvSpPr>
          <p:cNvPr id="4" name="Zástupný symbol pro text 3"/>
          <p:cNvSpPr>
            <a:spLocks noGrp="1"/>
          </p:cNvSpPr>
          <p:nvPr>
            <p:ph type="body" sz="half" idx="2"/>
          </p:nvPr>
        </p:nvSpPr>
        <p:spPr/>
        <p:txBody>
          <a:bodyPr/>
          <a:lstStyle/>
          <a:p>
            <a:r>
              <a:rPr lang="en-US" dirty="0"/>
              <a:t>Setup(), Assert()</a:t>
            </a:r>
            <a:endParaRPr lang="cs-CZ" dirty="0"/>
          </a:p>
        </p:txBody>
      </p:sp>
    </p:spTree>
    <p:extLst>
      <p:ext uri="{BB962C8B-B14F-4D97-AF65-F5344CB8AC3E}">
        <p14:creationId xmlns:p14="http://schemas.microsoft.com/office/powerpoint/2010/main" val="3101579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Don’t let your tests </a:t>
            </a:r>
            <a:br>
              <a:rPr lang="en-US" dirty="0"/>
            </a:br>
            <a:r>
              <a:rPr lang="en-US" dirty="0"/>
              <a:t>become this</a:t>
            </a:r>
            <a:endParaRPr lang="cs-CZ" dirty="0">
              <a:latin typeface="Arial Rounded MT Bold" panose="020F0704030504030204" pitchFamily="34" charset="0"/>
            </a:endParaRPr>
          </a:p>
        </p:txBody>
      </p:sp>
      <p:sp>
        <p:nvSpPr>
          <p:cNvPr id="3" name="Zástupný symbol pro obsah 2"/>
          <p:cNvSpPr>
            <a:spLocks noGrp="1"/>
          </p:cNvSpPr>
          <p:nvPr>
            <p:ph idx="1"/>
          </p:nvPr>
        </p:nvSpPr>
        <p:spPr>
          <a:xfrm>
            <a:off x="1024128" y="2286000"/>
            <a:ext cx="7882959" cy="3832167"/>
          </a:xfrm>
        </p:spPr>
        <p:txBody>
          <a:bodyPr>
            <a:normAutofit fontScale="92500" lnSpcReduction="20000"/>
          </a:bodyPr>
          <a:lstStyle/>
          <a:p>
            <a:r>
              <a:rPr lang="en-US" sz="2800" dirty="0"/>
              <a:t>It "Returns the correct value" {</a:t>
            </a:r>
          </a:p>
          <a:p>
            <a:r>
              <a:rPr lang="en-US" sz="2800" dirty="0"/>
              <a:t>  Setup-</a:t>
            </a:r>
            <a:r>
              <a:rPr lang="en-US" sz="2800" dirty="0" err="1"/>
              <a:t>TestCase</a:t>
            </a:r>
            <a:endParaRPr lang="en-US" sz="2800" dirty="0"/>
          </a:p>
          <a:p>
            <a:r>
              <a:rPr lang="en-US" sz="2800" dirty="0"/>
              <a:t>  Assert-Test1Passed</a:t>
            </a:r>
          </a:p>
          <a:p>
            <a:r>
              <a:rPr lang="en-US" sz="2800" dirty="0"/>
              <a:t>}</a:t>
            </a:r>
          </a:p>
          <a:p>
            <a:r>
              <a:rPr lang="en-US" sz="2800" dirty="0"/>
              <a:t>It "Returns the correct value" {</a:t>
            </a:r>
          </a:p>
          <a:p>
            <a:r>
              <a:rPr lang="en-US" sz="2800" dirty="0"/>
              <a:t>  Setup-</a:t>
            </a:r>
            <a:r>
              <a:rPr lang="en-US" sz="2800" dirty="0" err="1"/>
              <a:t>TestCase</a:t>
            </a:r>
            <a:endParaRPr lang="en-US" sz="2800" dirty="0"/>
          </a:p>
          <a:p>
            <a:r>
              <a:rPr lang="en-US" sz="2800" dirty="0"/>
              <a:t>  Assert-Test2Passed</a:t>
            </a:r>
          </a:p>
          <a:p>
            <a:r>
              <a:rPr lang="en-US" sz="2800" dirty="0"/>
              <a:t>}</a:t>
            </a:r>
          </a:p>
        </p:txBody>
      </p:sp>
    </p:spTree>
    <p:extLst>
      <p:ext uri="{BB962C8B-B14F-4D97-AF65-F5344CB8AC3E}">
        <p14:creationId xmlns:p14="http://schemas.microsoft.com/office/powerpoint/2010/main" val="34486378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1024128" y="585216"/>
            <a:ext cx="9720072" cy="6040028"/>
          </a:xfrm>
        </p:spPr>
        <p:txBody>
          <a:bodyPr>
            <a:normAutofit/>
          </a:bodyPr>
          <a:lstStyle/>
          <a:p>
            <a:r>
              <a:rPr lang="en-US" sz="8000" dirty="0">
                <a:solidFill>
                  <a:schemeClr val="accent2"/>
                </a:solidFill>
              </a:rPr>
              <a:t>Do </a:t>
            </a:r>
            <a:r>
              <a:rPr lang="en-US" sz="8000" dirty="0"/>
              <a:t>repeat yourself! </a:t>
            </a:r>
            <a:endParaRPr lang="cs-CZ" sz="8000" dirty="0"/>
          </a:p>
        </p:txBody>
      </p:sp>
      <p:sp>
        <p:nvSpPr>
          <p:cNvPr id="5" name="Obdélník 4"/>
          <p:cNvSpPr/>
          <p:nvPr/>
        </p:nvSpPr>
        <p:spPr>
          <a:xfrm>
            <a:off x="627611" y="760615"/>
            <a:ext cx="340822" cy="10723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4" name="Zástupný symbol pro obsah 3"/>
          <p:cNvSpPr>
            <a:spLocks noGrp="1"/>
          </p:cNvSpPr>
          <p:nvPr>
            <p:ph sz="half" idx="1"/>
          </p:nvPr>
        </p:nvSpPr>
        <p:spPr/>
        <p:txBody>
          <a:bodyPr/>
          <a:lstStyle/>
          <a:p>
            <a:endParaRPr lang="cs-CZ" dirty="0"/>
          </a:p>
        </p:txBody>
      </p:sp>
    </p:spTree>
    <p:extLst>
      <p:ext uri="{BB962C8B-B14F-4D97-AF65-F5344CB8AC3E}">
        <p14:creationId xmlns:p14="http://schemas.microsoft.com/office/powerpoint/2010/main" val="3921655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symbol pro obsah 2"/>
          <p:cNvSpPr>
            <a:spLocks noGrp="1"/>
          </p:cNvSpPr>
          <p:nvPr>
            <p:ph idx="1"/>
          </p:nvPr>
        </p:nvSpPr>
        <p:spPr>
          <a:xfrm>
            <a:off x="722427" y="459726"/>
            <a:ext cx="10649475" cy="5849633"/>
          </a:xfrm>
        </p:spPr>
        <p:txBody>
          <a:bodyPr>
            <a:noAutofit/>
          </a:bodyPr>
          <a:lstStyle/>
          <a:p>
            <a:pPr marL="0" indent="0">
              <a:buNone/>
            </a:pPr>
            <a:r>
              <a:rPr lang="en-US" sz="1800" dirty="0"/>
              <a:t>It "Give numbers from 0 to 100 it calculates the average 50" {</a:t>
            </a:r>
          </a:p>
          <a:p>
            <a:r>
              <a:rPr lang="en-US" sz="1800" dirty="0"/>
              <a:t>  </a:t>
            </a:r>
            <a:r>
              <a:rPr lang="en-US" sz="1800" dirty="0">
                <a:solidFill>
                  <a:schemeClr val="accent2">
                    <a:lumMod val="75000"/>
                  </a:schemeClr>
                </a:solidFill>
              </a:rPr>
              <a:t>$password = </a:t>
            </a:r>
            <a:r>
              <a:rPr lang="en-US" sz="1800" dirty="0" err="1">
                <a:solidFill>
                  <a:schemeClr val="accent2">
                    <a:lumMod val="75000"/>
                  </a:schemeClr>
                </a:solidFill>
              </a:rPr>
              <a:t>ConvertTo-SecureString</a:t>
            </a:r>
            <a:r>
              <a:rPr lang="en-US" sz="1800" dirty="0">
                <a:solidFill>
                  <a:schemeClr val="accent2">
                    <a:lumMod val="75000"/>
                  </a:schemeClr>
                </a:solidFill>
              </a:rPr>
              <a:t> “Password100!” -</a:t>
            </a:r>
            <a:r>
              <a:rPr lang="en-US" sz="1800" dirty="0" err="1">
                <a:solidFill>
                  <a:schemeClr val="accent2">
                    <a:lumMod val="75000"/>
                  </a:schemeClr>
                </a:solidFill>
              </a:rPr>
              <a:t>AsPlainText</a:t>
            </a:r>
            <a:r>
              <a:rPr lang="en-US" sz="1800" dirty="0">
                <a:solidFill>
                  <a:schemeClr val="accent2">
                    <a:lumMod val="75000"/>
                  </a:schemeClr>
                </a:solidFill>
              </a:rPr>
              <a:t> -Force</a:t>
            </a:r>
          </a:p>
          <a:p>
            <a:r>
              <a:rPr lang="en-US" sz="1800" dirty="0">
                <a:solidFill>
                  <a:schemeClr val="accent2">
                    <a:lumMod val="75000"/>
                  </a:schemeClr>
                </a:solidFill>
              </a:rPr>
              <a:t>  $credentials = New-Object </a:t>
            </a:r>
            <a:r>
              <a:rPr lang="en-US" sz="1800" dirty="0" err="1">
                <a:solidFill>
                  <a:schemeClr val="accent2">
                    <a:lumMod val="75000"/>
                  </a:schemeClr>
                </a:solidFill>
              </a:rPr>
              <a:t>Management.Automation.PSCredential</a:t>
            </a:r>
            <a:r>
              <a:rPr lang="en-US" sz="1800" dirty="0">
                <a:solidFill>
                  <a:schemeClr val="accent2">
                    <a:lumMod val="75000"/>
                  </a:schemeClr>
                </a:solidFill>
              </a:rPr>
              <a:t> `</a:t>
            </a:r>
          </a:p>
          <a:p>
            <a:r>
              <a:rPr lang="en-US" sz="1800" dirty="0">
                <a:solidFill>
                  <a:schemeClr val="accent2">
                    <a:lumMod val="75000"/>
                  </a:schemeClr>
                </a:solidFill>
              </a:rPr>
              <a:t>    "admin", $password</a:t>
            </a:r>
          </a:p>
          <a:p>
            <a:endParaRPr lang="cs-CZ" sz="1800" dirty="0">
              <a:solidFill>
                <a:schemeClr val="accent2">
                  <a:lumMod val="75000"/>
                </a:schemeClr>
              </a:solidFill>
            </a:endParaRPr>
          </a:p>
          <a:p>
            <a:r>
              <a:rPr lang="en-US" sz="1800" dirty="0">
                <a:solidFill>
                  <a:schemeClr val="accent2">
                    <a:lumMod val="75000"/>
                  </a:schemeClr>
                </a:solidFill>
              </a:rPr>
              <a:t>  $session = Get-</a:t>
            </a:r>
            <a:r>
              <a:rPr lang="en-US" sz="1800" dirty="0" err="1">
                <a:solidFill>
                  <a:schemeClr val="accent2">
                    <a:lumMod val="75000"/>
                  </a:schemeClr>
                </a:solidFill>
              </a:rPr>
              <a:t>DeepMindSession</a:t>
            </a:r>
            <a:r>
              <a:rPr lang="en-US" sz="1800" dirty="0">
                <a:solidFill>
                  <a:schemeClr val="accent2">
                    <a:lumMod val="75000"/>
                  </a:schemeClr>
                </a:solidFill>
              </a:rPr>
              <a:t> -Credential $credentials –</a:t>
            </a:r>
            <a:r>
              <a:rPr lang="en-US" sz="1800" dirty="0" err="1">
                <a:solidFill>
                  <a:schemeClr val="accent2">
                    <a:lumMod val="75000"/>
                  </a:schemeClr>
                </a:solidFill>
              </a:rPr>
              <a:t>Url</a:t>
            </a:r>
            <a:r>
              <a:rPr lang="en-US" sz="1800" dirty="0">
                <a:solidFill>
                  <a:schemeClr val="accent2">
                    <a:lumMod val="75000"/>
                  </a:schemeClr>
                </a:solidFill>
              </a:rPr>
              <a:t> `       								http://deepmind1.test.com</a:t>
            </a:r>
          </a:p>
          <a:p>
            <a:endParaRPr lang="cs-CZ" sz="1800" dirty="0"/>
          </a:p>
          <a:p>
            <a:r>
              <a:rPr lang="cs-CZ" sz="1800" dirty="0"/>
              <a:t>  $</a:t>
            </a:r>
            <a:r>
              <a:rPr lang="cs-CZ" sz="1800" dirty="0" err="1"/>
              <a:t>values</a:t>
            </a:r>
            <a:r>
              <a:rPr lang="cs-CZ" sz="1800" dirty="0"/>
              <a:t> = 0..100</a:t>
            </a:r>
          </a:p>
          <a:p>
            <a:r>
              <a:rPr lang="cs-CZ" sz="1800" dirty="0"/>
              <a:t>  $</a:t>
            </a:r>
            <a:r>
              <a:rPr lang="cs-CZ" sz="1800" dirty="0" err="1"/>
              <a:t>expected</a:t>
            </a:r>
            <a:r>
              <a:rPr lang="cs-CZ" sz="1800" dirty="0"/>
              <a:t> = 50</a:t>
            </a:r>
          </a:p>
          <a:p>
            <a:endParaRPr lang="cs-CZ" sz="1800" dirty="0"/>
          </a:p>
          <a:p>
            <a:r>
              <a:rPr lang="en-US" sz="1800" dirty="0"/>
              <a:t>  $actual = Get-</a:t>
            </a:r>
            <a:r>
              <a:rPr lang="en-US" sz="1800" dirty="0" err="1"/>
              <a:t>DeepMindAverage</a:t>
            </a:r>
            <a:r>
              <a:rPr lang="en-US" sz="1800" dirty="0"/>
              <a:t> -Session $session -Values $values</a:t>
            </a:r>
          </a:p>
          <a:p>
            <a:r>
              <a:rPr lang="cs-CZ" sz="1800" dirty="0"/>
              <a:t>  </a:t>
            </a:r>
          </a:p>
          <a:p>
            <a:r>
              <a:rPr lang="cs-CZ" sz="1800" dirty="0"/>
              <a:t>  $</a:t>
            </a:r>
            <a:r>
              <a:rPr lang="cs-CZ" sz="1800" dirty="0" err="1"/>
              <a:t>actual</a:t>
            </a:r>
            <a:r>
              <a:rPr lang="cs-CZ" sz="1800" dirty="0"/>
              <a:t> | </a:t>
            </a:r>
            <a:r>
              <a:rPr lang="cs-CZ" sz="1800" dirty="0" err="1"/>
              <a:t>Should</a:t>
            </a:r>
            <a:r>
              <a:rPr lang="cs-CZ" sz="1800" dirty="0"/>
              <a:t> </a:t>
            </a:r>
            <a:r>
              <a:rPr lang="cs-CZ" sz="1800" dirty="0" err="1"/>
              <a:t>Be</a:t>
            </a:r>
            <a:r>
              <a:rPr lang="cs-CZ" sz="1800" dirty="0"/>
              <a:t> $</a:t>
            </a:r>
            <a:r>
              <a:rPr lang="cs-CZ" sz="1800" dirty="0" err="1"/>
              <a:t>expected</a:t>
            </a:r>
            <a:endParaRPr lang="cs-CZ" sz="1800" dirty="0"/>
          </a:p>
          <a:p>
            <a:pPr marL="0" indent="0">
              <a:buNone/>
            </a:pPr>
            <a:r>
              <a:rPr lang="cs-CZ" sz="1800" dirty="0"/>
              <a:t>} </a:t>
            </a:r>
          </a:p>
          <a:p>
            <a:endParaRPr lang="cs-CZ" sz="1800" dirty="0"/>
          </a:p>
        </p:txBody>
      </p:sp>
      <p:sp>
        <p:nvSpPr>
          <p:cNvPr id="4" name="Obdélník 3"/>
          <p:cNvSpPr/>
          <p:nvPr/>
        </p:nvSpPr>
        <p:spPr>
          <a:xfrm>
            <a:off x="580972" y="747686"/>
            <a:ext cx="318272" cy="1060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Tree>
    <p:extLst>
      <p:ext uri="{BB962C8B-B14F-4D97-AF65-F5344CB8AC3E}">
        <p14:creationId xmlns:p14="http://schemas.microsoft.com/office/powerpoint/2010/main" val="3082483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1024128" y="585216"/>
            <a:ext cx="9720072" cy="6040028"/>
          </a:xfrm>
        </p:spPr>
        <p:txBody>
          <a:bodyPr>
            <a:normAutofit/>
          </a:bodyPr>
          <a:lstStyle/>
          <a:p>
            <a:r>
              <a:rPr lang="en-US" sz="8000" dirty="0"/>
              <a:t>But not </a:t>
            </a:r>
            <a:r>
              <a:rPr lang="en-US" sz="8000" dirty="0">
                <a:solidFill>
                  <a:schemeClr val="accent2"/>
                </a:solidFill>
              </a:rPr>
              <a:t>too much!</a:t>
            </a:r>
            <a:endParaRPr lang="cs-CZ" sz="8000" dirty="0">
              <a:solidFill>
                <a:schemeClr val="accent2"/>
              </a:solidFill>
            </a:endParaRPr>
          </a:p>
        </p:txBody>
      </p:sp>
      <p:sp>
        <p:nvSpPr>
          <p:cNvPr id="5" name="Obdélník 4"/>
          <p:cNvSpPr/>
          <p:nvPr/>
        </p:nvSpPr>
        <p:spPr>
          <a:xfrm>
            <a:off x="627611" y="760615"/>
            <a:ext cx="340822" cy="10723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4" name="Zástupný symbol pro obsah 3"/>
          <p:cNvSpPr>
            <a:spLocks noGrp="1"/>
          </p:cNvSpPr>
          <p:nvPr>
            <p:ph sz="half" idx="1"/>
          </p:nvPr>
        </p:nvSpPr>
        <p:spPr/>
        <p:txBody>
          <a:bodyPr/>
          <a:lstStyle/>
          <a:p>
            <a:endParaRPr lang="cs-CZ" dirty="0"/>
          </a:p>
        </p:txBody>
      </p:sp>
    </p:spTree>
    <p:extLst>
      <p:ext uri="{BB962C8B-B14F-4D97-AF65-F5344CB8AC3E}">
        <p14:creationId xmlns:p14="http://schemas.microsoft.com/office/powerpoint/2010/main" val="19067515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symbol pro obsah 2"/>
          <p:cNvSpPr>
            <a:spLocks noGrp="1"/>
          </p:cNvSpPr>
          <p:nvPr>
            <p:ph idx="1"/>
          </p:nvPr>
        </p:nvSpPr>
        <p:spPr>
          <a:xfrm>
            <a:off x="722427" y="459726"/>
            <a:ext cx="10649475" cy="5849633"/>
          </a:xfrm>
        </p:spPr>
        <p:txBody>
          <a:bodyPr>
            <a:noAutofit/>
          </a:bodyPr>
          <a:lstStyle/>
          <a:p>
            <a:pPr marL="0" indent="0">
              <a:buNone/>
            </a:pPr>
            <a:r>
              <a:rPr lang="en-US" dirty="0"/>
              <a:t>It "Give numbers from 0 to 100 it calculates the average 50" {</a:t>
            </a:r>
          </a:p>
          <a:p>
            <a:r>
              <a:rPr lang="cs-CZ" dirty="0"/>
              <a:t>  </a:t>
            </a:r>
            <a:r>
              <a:rPr lang="cs-CZ" dirty="0">
                <a:solidFill>
                  <a:schemeClr val="accent2">
                    <a:lumMod val="75000"/>
                  </a:schemeClr>
                </a:solidFill>
              </a:rPr>
              <a:t>$session = </a:t>
            </a:r>
            <a:r>
              <a:rPr lang="cs-CZ" dirty="0" err="1">
                <a:solidFill>
                  <a:schemeClr val="accent2">
                    <a:lumMod val="75000"/>
                  </a:schemeClr>
                </a:solidFill>
              </a:rPr>
              <a:t>Get-TestDeepMindSession</a:t>
            </a:r>
            <a:endParaRPr lang="cs-CZ" dirty="0">
              <a:solidFill>
                <a:schemeClr val="accent2">
                  <a:lumMod val="75000"/>
                </a:schemeClr>
              </a:solidFill>
            </a:endParaRPr>
          </a:p>
          <a:p>
            <a:endParaRPr lang="cs-CZ" dirty="0"/>
          </a:p>
          <a:p>
            <a:r>
              <a:rPr lang="cs-CZ" dirty="0"/>
              <a:t>  $</a:t>
            </a:r>
            <a:r>
              <a:rPr lang="cs-CZ" dirty="0" err="1"/>
              <a:t>values</a:t>
            </a:r>
            <a:r>
              <a:rPr lang="cs-CZ" dirty="0"/>
              <a:t> = 0..100</a:t>
            </a:r>
          </a:p>
          <a:p>
            <a:r>
              <a:rPr lang="cs-CZ" dirty="0"/>
              <a:t>  $</a:t>
            </a:r>
            <a:r>
              <a:rPr lang="cs-CZ" dirty="0" err="1"/>
              <a:t>expected</a:t>
            </a:r>
            <a:r>
              <a:rPr lang="cs-CZ" dirty="0"/>
              <a:t> = 50</a:t>
            </a:r>
          </a:p>
          <a:p>
            <a:endParaRPr lang="cs-CZ" dirty="0"/>
          </a:p>
          <a:p>
            <a:r>
              <a:rPr lang="en-US" dirty="0"/>
              <a:t>  $actual = Get-</a:t>
            </a:r>
            <a:r>
              <a:rPr lang="en-US" dirty="0" err="1"/>
              <a:t>DeepMindAverage</a:t>
            </a:r>
            <a:r>
              <a:rPr lang="en-US" dirty="0"/>
              <a:t> -Session $session `</a:t>
            </a:r>
          </a:p>
          <a:p>
            <a:r>
              <a:rPr lang="en-US" dirty="0"/>
              <a:t>     -Values $values</a:t>
            </a:r>
          </a:p>
          <a:p>
            <a:r>
              <a:rPr lang="cs-CZ" dirty="0"/>
              <a:t>  </a:t>
            </a:r>
          </a:p>
          <a:p>
            <a:r>
              <a:rPr lang="cs-CZ" dirty="0"/>
              <a:t>  $</a:t>
            </a:r>
            <a:r>
              <a:rPr lang="cs-CZ" dirty="0" err="1"/>
              <a:t>actual</a:t>
            </a:r>
            <a:r>
              <a:rPr lang="cs-CZ" dirty="0"/>
              <a:t> | </a:t>
            </a:r>
            <a:r>
              <a:rPr lang="cs-CZ" dirty="0" err="1"/>
              <a:t>Should</a:t>
            </a:r>
            <a:r>
              <a:rPr lang="cs-CZ" dirty="0"/>
              <a:t> </a:t>
            </a:r>
            <a:r>
              <a:rPr lang="cs-CZ" dirty="0" err="1"/>
              <a:t>Be</a:t>
            </a:r>
            <a:r>
              <a:rPr lang="cs-CZ" dirty="0"/>
              <a:t> $</a:t>
            </a:r>
            <a:r>
              <a:rPr lang="cs-CZ" dirty="0" err="1"/>
              <a:t>expected</a:t>
            </a:r>
            <a:endParaRPr lang="cs-CZ" dirty="0"/>
          </a:p>
          <a:p>
            <a:pPr marL="0" indent="0">
              <a:buNone/>
            </a:pPr>
            <a:r>
              <a:rPr lang="cs-CZ" dirty="0"/>
              <a:t>}</a:t>
            </a:r>
          </a:p>
          <a:p>
            <a:r>
              <a:rPr lang="cs-CZ" dirty="0"/>
              <a:t> </a:t>
            </a:r>
          </a:p>
          <a:p>
            <a:endParaRPr lang="cs-CZ" sz="1800" dirty="0"/>
          </a:p>
        </p:txBody>
      </p:sp>
      <p:sp>
        <p:nvSpPr>
          <p:cNvPr id="4" name="Obdélník 3"/>
          <p:cNvSpPr/>
          <p:nvPr/>
        </p:nvSpPr>
        <p:spPr>
          <a:xfrm>
            <a:off x="580972" y="747686"/>
            <a:ext cx="318272" cy="1060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Tree>
    <p:extLst>
      <p:ext uri="{BB962C8B-B14F-4D97-AF65-F5344CB8AC3E}">
        <p14:creationId xmlns:p14="http://schemas.microsoft.com/office/powerpoint/2010/main" val="18806098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symbol pro obsah 2"/>
          <p:cNvSpPr>
            <a:spLocks noGrp="1"/>
          </p:cNvSpPr>
          <p:nvPr>
            <p:ph idx="1"/>
          </p:nvPr>
        </p:nvSpPr>
        <p:spPr>
          <a:xfrm>
            <a:off x="722427" y="459726"/>
            <a:ext cx="10649475" cy="5849633"/>
          </a:xfrm>
        </p:spPr>
        <p:txBody>
          <a:bodyPr>
            <a:noAutofit/>
          </a:bodyPr>
          <a:lstStyle/>
          <a:p>
            <a:pPr marL="0" indent="0">
              <a:buNone/>
            </a:pPr>
            <a:r>
              <a:rPr lang="en-US" dirty="0"/>
              <a:t>It "Give numbers from 0 to 100 it calculates the average 50" {</a:t>
            </a:r>
          </a:p>
          <a:p>
            <a:r>
              <a:rPr lang="cs-CZ" dirty="0"/>
              <a:t>  </a:t>
            </a:r>
            <a:r>
              <a:rPr lang="en-US" dirty="0">
                <a:solidFill>
                  <a:schemeClr val="accent2">
                    <a:lumMod val="75000"/>
                  </a:schemeClr>
                </a:solidFill>
              </a:rPr>
              <a:t># -- Arrange</a:t>
            </a:r>
          </a:p>
          <a:p>
            <a:r>
              <a:rPr lang="en-US" dirty="0">
                <a:solidFill>
                  <a:schemeClr val="accent2">
                    <a:lumMod val="75000"/>
                  </a:schemeClr>
                </a:solidFill>
              </a:rPr>
              <a:t>  </a:t>
            </a:r>
            <a:r>
              <a:rPr lang="cs-CZ" dirty="0"/>
              <a:t>$session = </a:t>
            </a:r>
            <a:r>
              <a:rPr lang="cs-CZ" dirty="0" err="1"/>
              <a:t>Get-TestDeepMindSession</a:t>
            </a:r>
            <a:endParaRPr lang="cs-CZ" dirty="0"/>
          </a:p>
          <a:p>
            <a:r>
              <a:rPr lang="cs-CZ" dirty="0"/>
              <a:t>  $</a:t>
            </a:r>
            <a:r>
              <a:rPr lang="cs-CZ" dirty="0" err="1"/>
              <a:t>values</a:t>
            </a:r>
            <a:r>
              <a:rPr lang="cs-CZ" dirty="0"/>
              <a:t> = 0..100</a:t>
            </a:r>
          </a:p>
          <a:p>
            <a:r>
              <a:rPr lang="cs-CZ" dirty="0"/>
              <a:t>  $</a:t>
            </a:r>
            <a:r>
              <a:rPr lang="cs-CZ" dirty="0" err="1"/>
              <a:t>expected</a:t>
            </a:r>
            <a:r>
              <a:rPr lang="cs-CZ" dirty="0"/>
              <a:t> = 50</a:t>
            </a:r>
            <a:endParaRPr lang="en-US" dirty="0"/>
          </a:p>
          <a:p>
            <a:endParaRPr lang="cs-CZ" dirty="0"/>
          </a:p>
          <a:p>
            <a:pPr marL="0" indent="0">
              <a:buNone/>
            </a:pPr>
            <a:r>
              <a:rPr lang="en-US" dirty="0">
                <a:solidFill>
                  <a:schemeClr val="accent2">
                    <a:lumMod val="75000"/>
                  </a:schemeClr>
                </a:solidFill>
              </a:rPr>
              <a:t>   # -- Act</a:t>
            </a:r>
            <a:endParaRPr lang="cs-CZ" dirty="0">
              <a:solidFill>
                <a:schemeClr val="accent2">
                  <a:lumMod val="75000"/>
                </a:schemeClr>
              </a:solidFill>
            </a:endParaRPr>
          </a:p>
          <a:p>
            <a:r>
              <a:rPr lang="en-US" dirty="0"/>
              <a:t>  $actual = Get-</a:t>
            </a:r>
            <a:r>
              <a:rPr lang="en-US" dirty="0" err="1"/>
              <a:t>DeepMindAverage</a:t>
            </a:r>
            <a:r>
              <a:rPr lang="en-US" dirty="0"/>
              <a:t> -Session $session …</a:t>
            </a:r>
          </a:p>
          <a:p>
            <a:r>
              <a:rPr lang="en-US" dirty="0">
                <a:solidFill>
                  <a:schemeClr val="accent2">
                    <a:lumMod val="75000"/>
                  </a:schemeClr>
                </a:solidFill>
              </a:rPr>
              <a:t>  </a:t>
            </a:r>
          </a:p>
          <a:p>
            <a:r>
              <a:rPr lang="en-US" dirty="0">
                <a:solidFill>
                  <a:schemeClr val="accent2">
                    <a:lumMod val="75000"/>
                  </a:schemeClr>
                </a:solidFill>
              </a:rPr>
              <a:t>  # -- Assert</a:t>
            </a:r>
            <a:endParaRPr lang="cs-CZ" dirty="0">
              <a:solidFill>
                <a:schemeClr val="accent2">
                  <a:lumMod val="75000"/>
                </a:schemeClr>
              </a:solidFill>
            </a:endParaRPr>
          </a:p>
          <a:p>
            <a:r>
              <a:rPr lang="cs-CZ" dirty="0"/>
              <a:t>  $</a:t>
            </a:r>
            <a:r>
              <a:rPr lang="cs-CZ" dirty="0" err="1"/>
              <a:t>actual</a:t>
            </a:r>
            <a:r>
              <a:rPr lang="cs-CZ" dirty="0"/>
              <a:t> | </a:t>
            </a:r>
            <a:r>
              <a:rPr lang="cs-CZ" dirty="0" err="1"/>
              <a:t>Should</a:t>
            </a:r>
            <a:r>
              <a:rPr lang="cs-CZ" dirty="0"/>
              <a:t> </a:t>
            </a:r>
            <a:r>
              <a:rPr lang="cs-CZ" dirty="0" err="1"/>
              <a:t>Be</a:t>
            </a:r>
            <a:r>
              <a:rPr lang="cs-CZ" dirty="0"/>
              <a:t> $</a:t>
            </a:r>
            <a:r>
              <a:rPr lang="cs-CZ" dirty="0" err="1"/>
              <a:t>expected</a:t>
            </a:r>
            <a:endParaRPr lang="cs-CZ" dirty="0"/>
          </a:p>
          <a:p>
            <a:pPr marL="0" indent="0">
              <a:buNone/>
            </a:pPr>
            <a:r>
              <a:rPr lang="cs-CZ" dirty="0"/>
              <a:t>}</a:t>
            </a:r>
          </a:p>
          <a:p>
            <a:r>
              <a:rPr lang="cs-CZ" dirty="0"/>
              <a:t> </a:t>
            </a:r>
          </a:p>
          <a:p>
            <a:endParaRPr lang="cs-CZ" sz="1800" dirty="0"/>
          </a:p>
        </p:txBody>
      </p:sp>
      <p:sp>
        <p:nvSpPr>
          <p:cNvPr id="4" name="Obdélník 3"/>
          <p:cNvSpPr/>
          <p:nvPr/>
        </p:nvSpPr>
        <p:spPr>
          <a:xfrm>
            <a:off x="563291" y="707270"/>
            <a:ext cx="318272" cy="1060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Tree>
    <p:extLst>
      <p:ext uri="{BB962C8B-B14F-4D97-AF65-F5344CB8AC3E}">
        <p14:creationId xmlns:p14="http://schemas.microsoft.com/office/powerpoint/2010/main" val="936733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457200" y="4960137"/>
            <a:ext cx="7772400" cy="1789245"/>
          </a:xfrm>
        </p:spPr>
        <p:txBody>
          <a:bodyPr>
            <a:noAutofit/>
          </a:bodyPr>
          <a:lstStyle/>
          <a:p>
            <a:r>
              <a:rPr lang="en-US" sz="8000" dirty="0"/>
              <a:t>Unreadable test cases</a:t>
            </a:r>
            <a:endParaRPr lang="cs-CZ" sz="8000" dirty="0"/>
          </a:p>
        </p:txBody>
      </p:sp>
      <p:pic>
        <p:nvPicPr>
          <p:cNvPr id="5" name="Zástupný symbol obrázku 4"/>
          <p:cNvPicPr>
            <a:picLocks noGrp="1" noChangeAspect="1"/>
          </p:cNvPicPr>
          <p:nvPr>
            <p:ph type="pic" idx="1"/>
          </p:nvPr>
        </p:nvPicPr>
        <p:blipFill>
          <a:blip r:embed="rId3"/>
          <a:srcRect t="12490" b="12490"/>
          <a:stretch>
            <a:fillRect/>
          </a:stretch>
        </p:blipFill>
        <p:spPr/>
      </p:pic>
      <p:sp>
        <p:nvSpPr>
          <p:cNvPr id="4" name="Zástupný symbol pro text 3"/>
          <p:cNvSpPr>
            <a:spLocks noGrp="1"/>
          </p:cNvSpPr>
          <p:nvPr>
            <p:ph type="body" sz="half" idx="2"/>
          </p:nvPr>
        </p:nvSpPr>
        <p:spPr/>
        <p:txBody>
          <a:bodyPr/>
          <a:lstStyle/>
          <a:p>
            <a:endParaRPr lang="cs-CZ"/>
          </a:p>
        </p:txBody>
      </p:sp>
    </p:spTree>
    <p:extLst>
      <p:ext uri="{BB962C8B-B14F-4D97-AF65-F5344CB8AC3E}">
        <p14:creationId xmlns:p14="http://schemas.microsoft.com/office/powerpoint/2010/main" val="14458012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symbol pro obsah 2"/>
          <p:cNvSpPr>
            <a:spLocks noGrp="1"/>
          </p:cNvSpPr>
          <p:nvPr>
            <p:ph idx="1"/>
          </p:nvPr>
        </p:nvSpPr>
        <p:spPr>
          <a:xfrm>
            <a:off x="464778" y="323323"/>
            <a:ext cx="11513357" cy="6597825"/>
          </a:xfrm>
        </p:spPr>
        <p:txBody>
          <a:bodyPr>
            <a:normAutofit fontScale="77500" lnSpcReduction="20000"/>
          </a:bodyPr>
          <a:lstStyle/>
          <a:p>
            <a:r>
              <a:rPr lang="cs-CZ" dirty="0" err="1"/>
              <a:t>It</a:t>
            </a:r>
            <a:r>
              <a:rPr lang="cs-CZ" dirty="0"/>
              <a:t> "</a:t>
            </a:r>
            <a:r>
              <a:rPr lang="cs-CZ" dirty="0" err="1">
                <a:solidFill>
                  <a:schemeClr val="accent2">
                    <a:lumMod val="75000"/>
                  </a:schemeClr>
                </a:solidFill>
              </a:rPr>
              <a:t>Compares</a:t>
            </a:r>
            <a:r>
              <a:rPr lang="cs-CZ" dirty="0">
                <a:solidFill>
                  <a:schemeClr val="accent2">
                    <a:lumMod val="75000"/>
                  </a:schemeClr>
                </a:solidFill>
              </a:rPr>
              <a:t> </a:t>
            </a:r>
            <a:r>
              <a:rPr lang="cs-CZ" dirty="0" err="1">
                <a:solidFill>
                  <a:schemeClr val="accent2">
                    <a:lumMod val="75000"/>
                  </a:schemeClr>
                </a:solidFill>
              </a:rPr>
              <a:t>two</a:t>
            </a:r>
            <a:r>
              <a:rPr lang="cs-CZ" dirty="0">
                <a:solidFill>
                  <a:schemeClr val="accent2">
                    <a:lumMod val="75000"/>
                  </a:schemeClr>
                </a:solidFill>
              </a:rPr>
              <a:t> </a:t>
            </a:r>
            <a:r>
              <a:rPr lang="cs-CZ" dirty="0" err="1">
                <a:solidFill>
                  <a:schemeClr val="accent2">
                    <a:lumMod val="75000"/>
                  </a:schemeClr>
                </a:solidFill>
              </a:rPr>
              <a:t>values</a:t>
            </a:r>
            <a:r>
              <a:rPr lang="cs-CZ" dirty="0"/>
              <a:t>" -</a:t>
            </a:r>
            <a:r>
              <a:rPr lang="cs-CZ" dirty="0" err="1"/>
              <a:t>TestCases</a:t>
            </a:r>
            <a:r>
              <a:rPr lang="cs-CZ" dirty="0"/>
              <a:t> @(</a:t>
            </a:r>
          </a:p>
          <a:p>
            <a:r>
              <a:rPr lang="cs-CZ" dirty="0"/>
              <a:t>  @{ </a:t>
            </a:r>
            <a:r>
              <a:rPr lang="cs-CZ" dirty="0" err="1"/>
              <a:t>Left</a:t>
            </a:r>
            <a:r>
              <a:rPr lang="cs-CZ" dirty="0"/>
              <a:t> = $</a:t>
            </a:r>
            <a:r>
              <a:rPr lang="cs-CZ" dirty="0" err="1"/>
              <a:t>null</a:t>
            </a:r>
            <a:r>
              <a:rPr lang="cs-CZ" dirty="0"/>
              <a:t>; </a:t>
            </a:r>
            <a:r>
              <a:rPr lang="cs-CZ" dirty="0" err="1"/>
              <a:t>Right</a:t>
            </a:r>
            <a:r>
              <a:rPr lang="cs-CZ" dirty="0"/>
              <a:t> = $</a:t>
            </a:r>
            <a:r>
              <a:rPr lang="cs-CZ" dirty="0" err="1"/>
              <a:t>null</a:t>
            </a:r>
            <a:r>
              <a:rPr lang="cs-CZ" dirty="0"/>
              <a:t>; </a:t>
            </a:r>
            <a:r>
              <a:rPr lang="cs-CZ" dirty="0" err="1"/>
              <a:t>Result</a:t>
            </a:r>
            <a:r>
              <a:rPr lang="cs-CZ" dirty="0"/>
              <a:t> = $</a:t>
            </a:r>
            <a:r>
              <a:rPr lang="cs-CZ" dirty="0" err="1"/>
              <a:t>true</a:t>
            </a:r>
            <a:r>
              <a:rPr lang="cs-CZ" dirty="0"/>
              <a:t> },   </a:t>
            </a:r>
          </a:p>
          <a:p>
            <a:r>
              <a:rPr lang="cs-CZ" dirty="0"/>
              <a:t>  @{ </a:t>
            </a:r>
            <a:r>
              <a:rPr lang="cs-CZ" dirty="0" err="1"/>
              <a:t>Left</a:t>
            </a:r>
            <a:r>
              <a:rPr lang="cs-CZ" dirty="0"/>
              <a:t> = ""; </a:t>
            </a:r>
            <a:r>
              <a:rPr lang="cs-CZ" dirty="0" err="1"/>
              <a:t>Right</a:t>
            </a:r>
            <a:r>
              <a:rPr lang="cs-CZ" dirty="0"/>
              <a:t> = ""; </a:t>
            </a:r>
            <a:r>
              <a:rPr lang="cs-CZ" dirty="0" err="1"/>
              <a:t>Result</a:t>
            </a:r>
            <a:r>
              <a:rPr lang="cs-CZ" dirty="0"/>
              <a:t> = $</a:t>
            </a:r>
            <a:r>
              <a:rPr lang="cs-CZ" dirty="0" err="1"/>
              <a:t>true</a:t>
            </a:r>
            <a:r>
              <a:rPr lang="cs-CZ" dirty="0"/>
              <a:t> },</a:t>
            </a:r>
          </a:p>
          <a:p>
            <a:r>
              <a:rPr lang="cs-CZ" dirty="0"/>
              <a:t>  @{ </a:t>
            </a:r>
            <a:r>
              <a:rPr lang="cs-CZ" dirty="0" err="1"/>
              <a:t>Left</a:t>
            </a:r>
            <a:r>
              <a:rPr lang="cs-CZ" dirty="0"/>
              <a:t> = $</a:t>
            </a:r>
            <a:r>
              <a:rPr lang="cs-CZ" dirty="0" err="1"/>
              <a:t>true</a:t>
            </a:r>
            <a:r>
              <a:rPr lang="cs-CZ" dirty="0"/>
              <a:t>; </a:t>
            </a:r>
            <a:r>
              <a:rPr lang="cs-CZ" dirty="0" err="1"/>
              <a:t>Right</a:t>
            </a:r>
            <a:r>
              <a:rPr lang="cs-CZ" dirty="0"/>
              <a:t> = '</a:t>
            </a:r>
            <a:r>
              <a:rPr lang="cs-CZ" dirty="0" err="1"/>
              <a:t>True</a:t>
            </a:r>
            <a:r>
              <a:rPr lang="cs-CZ" dirty="0"/>
              <a:t>' ; </a:t>
            </a:r>
            <a:r>
              <a:rPr lang="cs-CZ" dirty="0" err="1"/>
              <a:t>Result</a:t>
            </a:r>
            <a:r>
              <a:rPr lang="cs-CZ" dirty="0"/>
              <a:t> = $</a:t>
            </a:r>
            <a:r>
              <a:rPr lang="cs-CZ" dirty="0" err="1"/>
              <a:t>true</a:t>
            </a:r>
            <a:r>
              <a:rPr lang="cs-CZ" dirty="0"/>
              <a:t> },  </a:t>
            </a:r>
          </a:p>
          <a:p>
            <a:r>
              <a:rPr lang="cs-CZ" dirty="0"/>
              <a:t>  @{ </a:t>
            </a:r>
            <a:r>
              <a:rPr lang="cs-CZ" dirty="0" err="1"/>
              <a:t>Left</a:t>
            </a:r>
            <a:r>
              <a:rPr lang="cs-CZ" dirty="0"/>
              <a:t> = $</a:t>
            </a:r>
            <a:r>
              <a:rPr lang="cs-CZ" dirty="0" err="1"/>
              <a:t>false</a:t>
            </a:r>
            <a:r>
              <a:rPr lang="cs-CZ" dirty="0"/>
              <a:t>; </a:t>
            </a:r>
            <a:r>
              <a:rPr lang="cs-CZ" dirty="0" err="1"/>
              <a:t>Right</a:t>
            </a:r>
            <a:r>
              <a:rPr lang="cs-CZ" dirty="0"/>
              <a:t> = '</a:t>
            </a:r>
            <a:r>
              <a:rPr lang="cs-CZ" dirty="0" err="1"/>
              <a:t>False</a:t>
            </a:r>
            <a:r>
              <a:rPr lang="cs-CZ" dirty="0"/>
              <a:t>' ; </a:t>
            </a:r>
            <a:r>
              <a:rPr lang="cs-CZ" dirty="0" err="1"/>
              <a:t>Result</a:t>
            </a:r>
            <a:r>
              <a:rPr lang="cs-CZ" dirty="0"/>
              <a:t> = $</a:t>
            </a:r>
            <a:r>
              <a:rPr lang="cs-CZ" dirty="0" err="1"/>
              <a:t>true</a:t>
            </a:r>
            <a:r>
              <a:rPr lang="cs-CZ" dirty="0"/>
              <a:t> },</a:t>
            </a:r>
          </a:p>
          <a:p>
            <a:r>
              <a:rPr lang="cs-CZ" dirty="0"/>
              <a:t>  @{ </a:t>
            </a:r>
            <a:r>
              <a:rPr lang="cs-CZ" dirty="0" err="1"/>
              <a:t>Left</a:t>
            </a:r>
            <a:r>
              <a:rPr lang="cs-CZ" dirty="0"/>
              <a:t> = "</a:t>
            </a:r>
            <a:r>
              <a:rPr lang="cs-CZ" dirty="0" err="1"/>
              <a:t>abc</a:t>
            </a:r>
            <a:r>
              <a:rPr lang="cs-CZ" dirty="0"/>
              <a:t>"; </a:t>
            </a:r>
            <a:r>
              <a:rPr lang="cs-CZ" dirty="0" err="1"/>
              <a:t>Right</a:t>
            </a:r>
            <a:r>
              <a:rPr lang="cs-CZ" dirty="0"/>
              <a:t> = @("</a:t>
            </a:r>
            <a:r>
              <a:rPr lang="cs-CZ" dirty="0" err="1"/>
              <a:t>abc</a:t>
            </a:r>
            <a:r>
              <a:rPr lang="cs-CZ" dirty="0"/>
              <a:t>") ; </a:t>
            </a:r>
            <a:r>
              <a:rPr lang="cs-CZ" dirty="0" err="1"/>
              <a:t>Result</a:t>
            </a:r>
            <a:r>
              <a:rPr lang="cs-CZ" dirty="0"/>
              <a:t> = $</a:t>
            </a:r>
            <a:r>
              <a:rPr lang="cs-CZ" dirty="0" err="1"/>
              <a:t>true</a:t>
            </a:r>
            <a:r>
              <a:rPr lang="cs-CZ" dirty="0"/>
              <a:t> },</a:t>
            </a:r>
          </a:p>
          <a:p>
            <a:r>
              <a:rPr lang="cs-CZ" dirty="0"/>
              <a:t>  @{ </a:t>
            </a:r>
            <a:r>
              <a:rPr lang="cs-CZ" dirty="0" err="1"/>
              <a:t>Left</a:t>
            </a:r>
            <a:r>
              <a:rPr lang="cs-CZ" dirty="0"/>
              <a:t> = $</a:t>
            </a:r>
            <a:r>
              <a:rPr lang="cs-CZ" dirty="0" err="1"/>
              <a:t>null</a:t>
            </a:r>
            <a:r>
              <a:rPr lang="cs-CZ" dirty="0"/>
              <a:t>; </a:t>
            </a:r>
            <a:r>
              <a:rPr lang="cs-CZ" dirty="0" err="1"/>
              <a:t>Right</a:t>
            </a:r>
            <a:r>
              <a:rPr lang="cs-CZ" dirty="0"/>
              <a:t> = ""; </a:t>
            </a:r>
            <a:r>
              <a:rPr lang="cs-CZ" dirty="0" err="1"/>
              <a:t>Result</a:t>
            </a:r>
            <a:r>
              <a:rPr lang="cs-CZ" dirty="0"/>
              <a:t> = $</a:t>
            </a:r>
            <a:r>
              <a:rPr lang="cs-CZ" dirty="0" err="1"/>
              <a:t>false</a:t>
            </a:r>
            <a:r>
              <a:rPr lang="cs-CZ" dirty="0"/>
              <a:t> },</a:t>
            </a:r>
          </a:p>
          <a:p>
            <a:r>
              <a:rPr lang="cs-CZ" dirty="0"/>
              <a:t>  @{ </a:t>
            </a:r>
            <a:r>
              <a:rPr lang="cs-CZ" dirty="0" err="1"/>
              <a:t>Left</a:t>
            </a:r>
            <a:r>
              <a:rPr lang="cs-CZ" dirty="0"/>
              <a:t> = $</a:t>
            </a:r>
            <a:r>
              <a:rPr lang="cs-CZ" dirty="0" err="1"/>
              <a:t>true</a:t>
            </a:r>
            <a:r>
              <a:rPr lang="cs-CZ" dirty="0"/>
              <a:t>; </a:t>
            </a:r>
            <a:r>
              <a:rPr lang="cs-CZ" dirty="0" err="1"/>
              <a:t>Right</a:t>
            </a:r>
            <a:r>
              <a:rPr lang="cs-CZ" dirty="0"/>
              <a:t> = '</a:t>
            </a:r>
            <a:r>
              <a:rPr lang="cs-CZ" dirty="0" err="1"/>
              <a:t>False</a:t>
            </a:r>
            <a:r>
              <a:rPr lang="cs-CZ" dirty="0"/>
              <a:t>'; </a:t>
            </a:r>
            <a:r>
              <a:rPr lang="cs-CZ" dirty="0" err="1"/>
              <a:t>Result</a:t>
            </a:r>
            <a:r>
              <a:rPr lang="cs-CZ" dirty="0"/>
              <a:t> = $</a:t>
            </a:r>
            <a:r>
              <a:rPr lang="cs-CZ" dirty="0" err="1"/>
              <a:t>false</a:t>
            </a:r>
            <a:r>
              <a:rPr lang="cs-CZ" dirty="0"/>
              <a:t> },</a:t>
            </a:r>
          </a:p>
          <a:p>
            <a:r>
              <a:rPr lang="cs-CZ" dirty="0"/>
              <a:t>  @{ </a:t>
            </a:r>
            <a:r>
              <a:rPr lang="cs-CZ" dirty="0" err="1"/>
              <a:t>Left</a:t>
            </a:r>
            <a:r>
              <a:rPr lang="cs-CZ" dirty="0"/>
              <a:t> = 1; </a:t>
            </a:r>
            <a:r>
              <a:rPr lang="cs-CZ" dirty="0" err="1"/>
              <a:t>Right</a:t>
            </a:r>
            <a:r>
              <a:rPr lang="cs-CZ" dirty="0"/>
              <a:t> = -1; </a:t>
            </a:r>
            <a:r>
              <a:rPr lang="cs-CZ" dirty="0" err="1"/>
              <a:t>Result</a:t>
            </a:r>
            <a:r>
              <a:rPr lang="cs-CZ" dirty="0"/>
              <a:t> = $</a:t>
            </a:r>
            <a:r>
              <a:rPr lang="cs-CZ" dirty="0" err="1"/>
              <a:t>false</a:t>
            </a:r>
            <a:r>
              <a:rPr lang="cs-CZ" dirty="0"/>
              <a:t> },</a:t>
            </a:r>
          </a:p>
          <a:p>
            <a:r>
              <a:rPr lang="cs-CZ" dirty="0"/>
              <a:t>  @{ </a:t>
            </a:r>
            <a:r>
              <a:rPr lang="cs-CZ" dirty="0" err="1"/>
              <a:t>Left</a:t>
            </a:r>
            <a:r>
              <a:rPr lang="cs-CZ" dirty="0"/>
              <a:t> = {</a:t>
            </a:r>
            <a:r>
              <a:rPr lang="cs-CZ" dirty="0" err="1"/>
              <a:t>abc</a:t>
            </a:r>
            <a:r>
              <a:rPr lang="cs-CZ" dirty="0"/>
              <a:t>}; </a:t>
            </a:r>
            <a:r>
              <a:rPr lang="cs-CZ" dirty="0" err="1"/>
              <a:t>Right</a:t>
            </a:r>
            <a:r>
              <a:rPr lang="cs-CZ" dirty="0"/>
              <a:t> = {</a:t>
            </a:r>
            <a:r>
              <a:rPr lang="cs-CZ" dirty="0" err="1"/>
              <a:t>def</a:t>
            </a:r>
            <a:r>
              <a:rPr lang="cs-CZ" dirty="0"/>
              <a:t>}; </a:t>
            </a:r>
            <a:r>
              <a:rPr lang="cs-CZ" dirty="0" err="1"/>
              <a:t>Result</a:t>
            </a:r>
            <a:r>
              <a:rPr lang="cs-CZ" dirty="0"/>
              <a:t> = $</a:t>
            </a:r>
            <a:r>
              <a:rPr lang="cs-CZ" dirty="0" err="1"/>
              <a:t>false</a:t>
            </a:r>
            <a:r>
              <a:rPr lang="cs-CZ" dirty="0"/>
              <a:t> },</a:t>
            </a:r>
          </a:p>
          <a:p>
            <a:r>
              <a:rPr lang="cs-CZ" dirty="0"/>
              <a:t>  @{ </a:t>
            </a:r>
            <a:r>
              <a:rPr lang="cs-CZ" dirty="0" err="1"/>
              <a:t>Left</a:t>
            </a:r>
            <a:r>
              <a:rPr lang="cs-CZ" dirty="0"/>
              <a:t> = (1,2,3); </a:t>
            </a:r>
            <a:r>
              <a:rPr lang="cs-CZ" dirty="0" err="1"/>
              <a:t>Right</a:t>
            </a:r>
            <a:r>
              <a:rPr lang="cs-CZ" dirty="0"/>
              <a:t> = (1,2,3,4); </a:t>
            </a:r>
            <a:r>
              <a:rPr lang="cs-CZ" dirty="0" err="1"/>
              <a:t>Result</a:t>
            </a:r>
            <a:r>
              <a:rPr lang="cs-CZ" dirty="0"/>
              <a:t> =$</a:t>
            </a:r>
            <a:r>
              <a:rPr lang="cs-CZ" dirty="0" err="1"/>
              <a:t>false</a:t>
            </a:r>
            <a:r>
              <a:rPr lang="cs-CZ" dirty="0"/>
              <a:t> },</a:t>
            </a:r>
          </a:p>
          <a:p>
            <a:r>
              <a:rPr lang="cs-CZ" dirty="0"/>
              <a:t>  @{ </a:t>
            </a:r>
            <a:r>
              <a:rPr lang="cs-CZ" dirty="0" err="1"/>
              <a:t>Left</a:t>
            </a:r>
            <a:r>
              <a:rPr lang="cs-CZ" dirty="0"/>
              <a:t> = ([</a:t>
            </a:r>
            <a:r>
              <a:rPr lang="cs-CZ" dirty="0" err="1"/>
              <a:t>pscustomobject</a:t>
            </a:r>
            <a:r>
              <a:rPr lang="cs-CZ" dirty="0"/>
              <a:t>] @{ </a:t>
            </a:r>
            <a:r>
              <a:rPr lang="cs-CZ" dirty="0" err="1"/>
              <a:t>Name</a:t>
            </a:r>
            <a:r>
              <a:rPr lang="cs-CZ" dirty="0"/>
              <a:t> = 'Jakub' }); </a:t>
            </a:r>
            <a:r>
              <a:rPr lang="cs-CZ" dirty="0" err="1"/>
              <a:t>Right</a:t>
            </a:r>
            <a:r>
              <a:rPr lang="cs-CZ" dirty="0"/>
              <a:t> = "a"; </a:t>
            </a:r>
            <a:r>
              <a:rPr lang="cs-CZ" dirty="0" err="1"/>
              <a:t>Result</a:t>
            </a:r>
            <a:r>
              <a:rPr lang="cs-CZ" dirty="0"/>
              <a:t> = $</a:t>
            </a:r>
            <a:r>
              <a:rPr lang="cs-CZ" dirty="0" err="1"/>
              <a:t>false</a:t>
            </a:r>
            <a:r>
              <a:rPr lang="cs-CZ" dirty="0"/>
              <a:t>},</a:t>
            </a:r>
          </a:p>
          <a:p>
            <a:r>
              <a:rPr lang="cs-CZ" dirty="0"/>
              <a:t>  @{ </a:t>
            </a:r>
            <a:r>
              <a:rPr lang="cs-CZ" dirty="0" err="1"/>
              <a:t>Left</a:t>
            </a:r>
            <a:r>
              <a:rPr lang="cs-CZ" dirty="0"/>
              <a:t> = 'a'; </a:t>
            </a:r>
            <a:r>
              <a:rPr lang="cs-CZ" dirty="0" err="1"/>
              <a:t>Right</a:t>
            </a:r>
            <a:r>
              <a:rPr lang="cs-CZ" dirty="0"/>
              <a:t> = ([</a:t>
            </a:r>
            <a:r>
              <a:rPr lang="cs-CZ" dirty="0" err="1"/>
              <a:t>pscustomobject</a:t>
            </a:r>
            <a:r>
              <a:rPr lang="cs-CZ" dirty="0"/>
              <a:t>] @{ </a:t>
            </a:r>
            <a:r>
              <a:rPr lang="cs-CZ" dirty="0" err="1"/>
              <a:t>Name</a:t>
            </a:r>
            <a:r>
              <a:rPr lang="cs-CZ" dirty="0"/>
              <a:t> = 'Jakub' }); </a:t>
            </a:r>
            <a:r>
              <a:rPr lang="cs-CZ" dirty="0" err="1"/>
              <a:t>Result</a:t>
            </a:r>
            <a:r>
              <a:rPr lang="cs-CZ" dirty="0"/>
              <a:t> = $</a:t>
            </a:r>
            <a:r>
              <a:rPr lang="cs-CZ" dirty="0" err="1"/>
              <a:t>false</a:t>
            </a:r>
            <a:r>
              <a:rPr lang="cs-CZ" dirty="0"/>
              <a:t>}      </a:t>
            </a:r>
          </a:p>
          <a:p>
            <a:r>
              <a:rPr lang="cs-CZ" dirty="0"/>
              <a:t>) {</a:t>
            </a:r>
          </a:p>
          <a:p>
            <a:r>
              <a:rPr lang="cs-CZ" dirty="0"/>
              <a:t>  </a:t>
            </a:r>
            <a:r>
              <a:rPr lang="cs-CZ" dirty="0" err="1"/>
              <a:t>param</a:t>
            </a:r>
            <a:r>
              <a:rPr lang="cs-CZ" dirty="0"/>
              <a:t>($</a:t>
            </a:r>
            <a:r>
              <a:rPr lang="cs-CZ" dirty="0" err="1"/>
              <a:t>Left</a:t>
            </a:r>
            <a:r>
              <a:rPr lang="cs-CZ" dirty="0"/>
              <a:t>, $</a:t>
            </a:r>
            <a:r>
              <a:rPr lang="cs-CZ" dirty="0" err="1"/>
              <a:t>Right</a:t>
            </a:r>
            <a:r>
              <a:rPr lang="cs-CZ" dirty="0"/>
              <a:t>, $</a:t>
            </a:r>
            <a:r>
              <a:rPr lang="cs-CZ" dirty="0" err="1"/>
              <a:t>Result</a:t>
            </a:r>
            <a:r>
              <a:rPr lang="cs-CZ" dirty="0"/>
              <a:t>)</a:t>
            </a:r>
          </a:p>
          <a:p>
            <a:r>
              <a:rPr lang="cs-CZ" dirty="0"/>
              <a:t>  </a:t>
            </a:r>
            <a:r>
              <a:rPr lang="cs-CZ" dirty="0" err="1"/>
              <a:t>Compare-Value</a:t>
            </a:r>
            <a:r>
              <a:rPr lang="cs-CZ" dirty="0"/>
              <a:t> -</a:t>
            </a:r>
            <a:r>
              <a:rPr lang="cs-CZ" dirty="0" err="1"/>
              <a:t>Left</a:t>
            </a:r>
            <a:r>
              <a:rPr lang="cs-CZ" dirty="0"/>
              <a:t> $</a:t>
            </a:r>
            <a:r>
              <a:rPr lang="cs-CZ" dirty="0" err="1"/>
              <a:t>Left</a:t>
            </a:r>
            <a:r>
              <a:rPr lang="cs-CZ" dirty="0"/>
              <a:t> -</a:t>
            </a:r>
            <a:r>
              <a:rPr lang="cs-CZ" dirty="0" err="1"/>
              <a:t>Right</a:t>
            </a:r>
            <a:r>
              <a:rPr lang="cs-CZ" dirty="0"/>
              <a:t> $</a:t>
            </a:r>
            <a:r>
              <a:rPr lang="cs-CZ" dirty="0" err="1"/>
              <a:t>Right</a:t>
            </a:r>
            <a:r>
              <a:rPr lang="cs-CZ" dirty="0"/>
              <a:t> | </a:t>
            </a:r>
            <a:r>
              <a:rPr lang="cs-CZ" dirty="0" err="1"/>
              <a:t>Should</a:t>
            </a:r>
            <a:r>
              <a:rPr lang="cs-CZ" dirty="0"/>
              <a:t> </a:t>
            </a:r>
            <a:r>
              <a:rPr lang="cs-CZ" dirty="0" err="1"/>
              <a:t>Be</a:t>
            </a:r>
            <a:r>
              <a:rPr lang="cs-CZ" dirty="0"/>
              <a:t> $</a:t>
            </a:r>
            <a:r>
              <a:rPr lang="cs-CZ" dirty="0" err="1"/>
              <a:t>Result</a:t>
            </a:r>
            <a:endParaRPr lang="cs-CZ" dirty="0"/>
          </a:p>
          <a:p>
            <a:r>
              <a:rPr lang="cs-CZ" dirty="0"/>
              <a:t>}</a:t>
            </a:r>
          </a:p>
        </p:txBody>
      </p:sp>
      <p:sp>
        <p:nvSpPr>
          <p:cNvPr id="5" name="Obdélník 4"/>
          <p:cNvSpPr/>
          <p:nvPr/>
        </p:nvSpPr>
        <p:spPr>
          <a:xfrm>
            <a:off x="563291" y="707270"/>
            <a:ext cx="318272" cy="1060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Tree>
    <p:extLst>
      <p:ext uri="{BB962C8B-B14F-4D97-AF65-F5344CB8AC3E}">
        <p14:creationId xmlns:p14="http://schemas.microsoft.com/office/powerpoint/2010/main" val="8387510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457200" y="4960138"/>
            <a:ext cx="7772400" cy="1732762"/>
          </a:xfrm>
        </p:spPr>
        <p:txBody>
          <a:bodyPr>
            <a:noAutofit/>
          </a:bodyPr>
          <a:lstStyle/>
          <a:p>
            <a:r>
              <a:rPr lang="en-US" sz="8000" dirty="0">
                <a:latin typeface="Iosevka Term Heavy Oblique" panose="02000A09000000000000" pitchFamily="49" charset="0"/>
                <a:ea typeface="Iosevka Term Heavy Oblique" panose="02000A09000000000000" pitchFamily="49" charset="0"/>
              </a:rPr>
              <a:t>Tests that never fail</a:t>
            </a:r>
            <a:endParaRPr lang="cs-CZ" sz="8000" dirty="0">
              <a:latin typeface="Iosevka Term Heavy Oblique" panose="02000A09000000000000" pitchFamily="49" charset="0"/>
              <a:ea typeface="Iosevka Term Heavy Oblique" panose="02000A09000000000000" pitchFamily="49" charset="0"/>
            </a:endParaRPr>
          </a:p>
        </p:txBody>
      </p:sp>
      <p:pic>
        <p:nvPicPr>
          <p:cNvPr id="5" name="Zástupný symbol obrázku 4"/>
          <p:cNvPicPr>
            <a:picLocks noGrp="1" noChangeAspect="1"/>
          </p:cNvPicPr>
          <p:nvPr>
            <p:ph type="pic" idx="1"/>
          </p:nvPr>
        </p:nvPicPr>
        <p:blipFill>
          <a:blip r:embed="rId3"/>
          <a:srcRect t="21882" b="21882"/>
          <a:stretch>
            <a:fillRect/>
          </a:stretch>
        </p:blipFill>
        <p:spPr/>
      </p:pic>
      <p:sp>
        <p:nvSpPr>
          <p:cNvPr id="4" name="Zástupný symbol pro text 3"/>
          <p:cNvSpPr>
            <a:spLocks noGrp="1"/>
          </p:cNvSpPr>
          <p:nvPr>
            <p:ph type="body" sz="half" idx="2"/>
          </p:nvPr>
        </p:nvSpPr>
        <p:spPr/>
        <p:txBody>
          <a:bodyPr>
            <a:normAutofit/>
          </a:bodyPr>
          <a:lstStyle/>
          <a:p>
            <a:r>
              <a:rPr lang="en-US" sz="2400" dirty="0"/>
              <a:t>not even on Christmas</a:t>
            </a:r>
            <a:endParaRPr lang="cs-CZ" sz="2400" dirty="0"/>
          </a:p>
        </p:txBody>
      </p:sp>
    </p:spTree>
    <p:extLst>
      <p:ext uri="{BB962C8B-B14F-4D97-AF65-F5344CB8AC3E}">
        <p14:creationId xmlns:p14="http://schemas.microsoft.com/office/powerpoint/2010/main" val="1187345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symbol pro obsah 2"/>
          <p:cNvSpPr>
            <a:spLocks noGrp="1"/>
          </p:cNvSpPr>
          <p:nvPr>
            <p:ph idx="1"/>
          </p:nvPr>
        </p:nvSpPr>
        <p:spPr>
          <a:xfrm>
            <a:off x="1024128" y="495090"/>
            <a:ext cx="9720073" cy="5814270"/>
          </a:xfrm>
        </p:spPr>
        <p:txBody>
          <a:bodyPr>
            <a:normAutofit fontScale="70000" lnSpcReduction="20000"/>
          </a:bodyPr>
          <a:lstStyle/>
          <a:p>
            <a:r>
              <a:rPr lang="en-US" dirty="0"/>
              <a:t>It "</a:t>
            </a:r>
            <a:r>
              <a:rPr lang="en-US" dirty="0">
                <a:solidFill>
                  <a:schemeClr val="accent2">
                    <a:lumMod val="75000"/>
                  </a:schemeClr>
                </a:solidFill>
              </a:rPr>
              <a:t>Given two values '&lt;left&gt;' and '&lt;right&gt;' that are the same</a:t>
            </a:r>
            <a:r>
              <a:rPr lang="en-US" dirty="0"/>
              <a:t>"+`</a:t>
            </a:r>
          </a:p>
          <a:p>
            <a:r>
              <a:rPr lang="en-US" dirty="0"/>
              <a:t>   "</a:t>
            </a:r>
            <a:r>
              <a:rPr lang="en-US" dirty="0">
                <a:solidFill>
                  <a:schemeClr val="accent2">
                    <a:lumMod val="75000"/>
                  </a:schemeClr>
                </a:solidFill>
              </a:rPr>
              <a:t>it returns `$true</a:t>
            </a:r>
            <a:r>
              <a:rPr lang="en-US" dirty="0"/>
              <a:t>" -</a:t>
            </a:r>
            <a:r>
              <a:rPr lang="en-US" dirty="0" err="1"/>
              <a:t>TestCases</a:t>
            </a:r>
            <a:r>
              <a:rPr lang="en-US" dirty="0"/>
              <a:t> @(</a:t>
            </a:r>
          </a:p>
          <a:p>
            <a:r>
              <a:rPr lang="en-US" dirty="0"/>
              <a:t>  @{ Left = $null; Right = $null; Result = $true },   </a:t>
            </a:r>
          </a:p>
          <a:p>
            <a:r>
              <a:rPr lang="en-US" dirty="0"/>
              <a:t>  @{ Left = ""; Right = ""; Result = $true }</a:t>
            </a:r>
          </a:p>
          <a:p>
            <a:r>
              <a:rPr lang="en-US" dirty="0"/>
              <a:t>) {}</a:t>
            </a:r>
          </a:p>
          <a:p>
            <a:r>
              <a:rPr lang="en-US" dirty="0"/>
              <a:t>It "</a:t>
            </a:r>
            <a:r>
              <a:rPr lang="en-US" dirty="0">
                <a:solidFill>
                  <a:schemeClr val="accent2">
                    <a:lumMod val="75000"/>
                  </a:schemeClr>
                </a:solidFill>
              </a:rPr>
              <a:t>Given two values '&lt;left&gt;' and '&lt;right&gt;' that both</a:t>
            </a:r>
            <a:r>
              <a:rPr lang="en-US" dirty="0"/>
              <a:t>"+`</a:t>
            </a:r>
          </a:p>
          <a:p>
            <a:r>
              <a:rPr lang="en-US" dirty="0"/>
              <a:t>   "</a:t>
            </a:r>
            <a:r>
              <a:rPr lang="en-US" dirty="0">
                <a:solidFill>
                  <a:schemeClr val="accent2">
                    <a:lumMod val="75000"/>
                  </a:schemeClr>
                </a:solidFill>
              </a:rPr>
              <a:t>implicitly cast to the same value it returns `$true</a:t>
            </a:r>
            <a:r>
              <a:rPr lang="en-US" dirty="0"/>
              <a:t>" -</a:t>
            </a:r>
            <a:r>
              <a:rPr lang="en-US" dirty="0" err="1"/>
              <a:t>TestCases</a:t>
            </a:r>
            <a:r>
              <a:rPr lang="en-US" dirty="0"/>
              <a:t> @(</a:t>
            </a:r>
          </a:p>
          <a:p>
            <a:r>
              <a:rPr lang="en-US" dirty="0"/>
              <a:t>    @{ Left = $true; Right = 'True' ; Result = $true }</a:t>
            </a:r>
          </a:p>
          <a:p>
            <a:r>
              <a:rPr lang="en-US" dirty="0"/>
              <a:t>) {}</a:t>
            </a:r>
          </a:p>
          <a:p>
            <a:r>
              <a:rPr lang="en-US" dirty="0"/>
              <a:t>It "</a:t>
            </a:r>
            <a:r>
              <a:rPr lang="en-US" dirty="0">
                <a:solidFill>
                  <a:schemeClr val="accent2">
                    <a:lumMod val="75000"/>
                  </a:schemeClr>
                </a:solidFill>
              </a:rPr>
              <a:t>Given two values '&lt;left&gt;' and '&lt;right&gt;' that are different,</a:t>
            </a:r>
            <a:r>
              <a:rPr lang="en-US" dirty="0"/>
              <a:t>"+`</a:t>
            </a:r>
          </a:p>
          <a:p>
            <a:r>
              <a:rPr lang="en-US" dirty="0"/>
              <a:t>   "</a:t>
            </a:r>
            <a:r>
              <a:rPr lang="en-US" dirty="0">
                <a:solidFill>
                  <a:schemeClr val="accent2">
                    <a:lumMod val="75000"/>
                  </a:schemeClr>
                </a:solidFill>
              </a:rPr>
              <a:t>but are special case that is fixed it returns `$true</a:t>
            </a:r>
            <a:r>
              <a:rPr lang="en-US" dirty="0"/>
              <a:t>" -</a:t>
            </a:r>
            <a:r>
              <a:rPr lang="en-US" dirty="0" err="1"/>
              <a:t>TestCases</a:t>
            </a:r>
            <a:r>
              <a:rPr lang="en-US" dirty="0"/>
              <a:t> @(</a:t>
            </a:r>
          </a:p>
          <a:p>
            <a:r>
              <a:rPr lang="en-US" dirty="0"/>
              <a:t>  @{ Left = $false; Right = 'False'; Result = $true },</a:t>
            </a:r>
          </a:p>
          <a:p>
            <a:r>
              <a:rPr lang="en-US" dirty="0"/>
              <a:t>) {}</a:t>
            </a:r>
          </a:p>
          <a:p>
            <a:r>
              <a:rPr lang="en-US" dirty="0"/>
              <a:t>It "</a:t>
            </a:r>
            <a:r>
              <a:rPr lang="en-US" dirty="0">
                <a:solidFill>
                  <a:schemeClr val="accent2">
                    <a:lumMod val="75000"/>
                  </a:schemeClr>
                </a:solidFill>
              </a:rPr>
              <a:t>Given two values '&lt;left&gt;' and '&lt;right&gt;' that are different</a:t>
            </a:r>
            <a:r>
              <a:rPr lang="en-US" dirty="0"/>
              <a:t>"+`</a:t>
            </a:r>
          </a:p>
          <a:p>
            <a:r>
              <a:rPr lang="en-US" dirty="0"/>
              <a:t>   "</a:t>
            </a:r>
            <a:r>
              <a:rPr lang="en-US" dirty="0">
                <a:solidFill>
                  <a:schemeClr val="accent2">
                    <a:lumMod val="75000"/>
                  </a:schemeClr>
                </a:solidFill>
              </a:rPr>
              <a:t>it returns `$false</a:t>
            </a:r>
            <a:r>
              <a:rPr lang="en-US" dirty="0"/>
              <a:t>" -</a:t>
            </a:r>
            <a:r>
              <a:rPr lang="en-US" dirty="0" err="1"/>
              <a:t>TestCases</a:t>
            </a:r>
            <a:r>
              <a:rPr lang="en-US" dirty="0"/>
              <a:t> @(</a:t>
            </a:r>
          </a:p>
          <a:p>
            <a:r>
              <a:rPr lang="en-US" dirty="0"/>
              <a:t>  @{ Left = 1; Right = 8; Result = $false }</a:t>
            </a:r>
          </a:p>
          <a:p>
            <a:r>
              <a:rPr lang="en-US" dirty="0"/>
              <a:t>) {}</a:t>
            </a:r>
            <a:endParaRPr lang="cs-CZ" dirty="0"/>
          </a:p>
        </p:txBody>
      </p:sp>
      <p:sp>
        <p:nvSpPr>
          <p:cNvPr id="4" name="Obdélník 3"/>
          <p:cNvSpPr/>
          <p:nvPr/>
        </p:nvSpPr>
        <p:spPr>
          <a:xfrm>
            <a:off x="563291" y="707270"/>
            <a:ext cx="318272" cy="1060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Tree>
    <p:extLst>
      <p:ext uri="{BB962C8B-B14F-4D97-AF65-F5344CB8AC3E}">
        <p14:creationId xmlns:p14="http://schemas.microsoft.com/office/powerpoint/2010/main" val="39391743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457200" y="4960138"/>
            <a:ext cx="7772400" cy="1627584"/>
          </a:xfrm>
        </p:spPr>
        <p:txBody>
          <a:bodyPr>
            <a:noAutofit/>
          </a:bodyPr>
          <a:lstStyle/>
          <a:p>
            <a:r>
              <a:rPr lang="en-US" sz="8000" dirty="0"/>
              <a:t>Dependent tests</a:t>
            </a:r>
            <a:endParaRPr lang="cs-CZ" sz="8000" dirty="0"/>
          </a:p>
        </p:txBody>
      </p:sp>
      <p:pic>
        <p:nvPicPr>
          <p:cNvPr id="5" name="Zástupný symbol obrázku 4"/>
          <p:cNvPicPr>
            <a:picLocks noGrp="1" noChangeAspect="1"/>
          </p:cNvPicPr>
          <p:nvPr>
            <p:ph type="pic" idx="1"/>
          </p:nvPr>
        </p:nvPicPr>
        <p:blipFill>
          <a:blip r:embed="rId3"/>
          <a:srcRect t="21843" b="21843"/>
          <a:stretch>
            <a:fillRect/>
          </a:stretch>
        </p:blipFill>
        <p:spPr/>
      </p:pic>
      <p:sp>
        <p:nvSpPr>
          <p:cNvPr id="4" name="Zástupný symbol pro text 3"/>
          <p:cNvSpPr>
            <a:spLocks noGrp="1"/>
          </p:cNvSpPr>
          <p:nvPr>
            <p:ph type="body" sz="half" idx="2"/>
          </p:nvPr>
        </p:nvSpPr>
        <p:spPr/>
        <p:txBody>
          <a:bodyPr/>
          <a:lstStyle/>
          <a:p>
            <a:endParaRPr lang="cs-CZ"/>
          </a:p>
        </p:txBody>
      </p:sp>
    </p:spTree>
    <p:extLst>
      <p:ext uri="{BB962C8B-B14F-4D97-AF65-F5344CB8AC3E}">
        <p14:creationId xmlns:p14="http://schemas.microsoft.com/office/powerpoint/2010/main" val="8931446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1024128" y="585216"/>
            <a:ext cx="9720072" cy="6040028"/>
          </a:xfrm>
        </p:spPr>
        <p:txBody>
          <a:bodyPr>
            <a:normAutofit/>
          </a:bodyPr>
          <a:lstStyle/>
          <a:p>
            <a:r>
              <a:rPr lang="en-US" sz="8000" dirty="0">
                <a:solidFill>
                  <a:schemeClr val="accent2"/>
                </a:solidFill>
              </a:rPr>
              <a:t>use </a:t>
            </a:r>
            <a:r>
              <a:rPr lang="en-US" sz="8000" dirty="0" err="1">
                <a:solidFill>
                  <a:schemeClr val="tx1"/>
                </a:solidFill>
              </a:rPr>
              <a:t>Testdrive</a:t>
            </a:r>
            <a:r>
              <a:rPr lang="en-US" sz="8000" dirty="0">
                <a:solidFill>
                  <a:schemeClr val="tx1"/>
                </a:solidFill>
              </a:rPr>
              <a:t>:\ !</a:t>
            </a:r>
            <a:endParaRPr lang="cs-CZ" sz="8000" dirty="0">
              <a:solidFill>
                <a:schemeClr val="tx1"/>
              </a:solidFill>
            </a:endParaRPr>
          </a:p>
        </p:txBody>
      </p:sp>
      <p:sp>
        <p:nvSpPr>
          <p:cNvPr id="5" name="Obdélník 4"/>
          <p:cNvSpPr/>
          <p:nvPr/>
        </p:nvSpPr>
        <p:spPr>
          <a:xfrm>
            <a:off x="627611" y="760615"/>
            <a:ext cx="340822" cy="10723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4" name="Zástupný symbol pro obsah 3"/>
          <p:cNvSpPr>
            <a:spLocks noGrp="1"/>
          </p:cNvSpPr>
          <p:nvPr>
            <p:ph sz="half" idx="1"/>
          </p:nvPr>
        </p:nvSpPr>
        <p:spPr>
          <a:xfrm>
            <a:off x="1024126" y="2286000"/>
            <a:ext cx="9499051" cy="4023360"/>
          </a:xfrm>
        </p:spPr>
        <p:txBody>
          <a:bodyPr/>
          <a:lstStyle/>
          <a:p>
            <a:pPr marL="0" indent="0">
              <a:buNone/>
            </a:pPr>
            <a:endParaRPr lang="cs-CZ" dirty="0"/>
          </a:p>
        </p:txBody>
      </p:sp>
    </p:spTree>
    <p:extLst>
      <p:ext uri="{BB962C8B-B14F-4D97-AF65-F5344CB8AC3E}">
        <p14:creationId xmlns:p14="http://schemas.microsoft.com/office/powerpoint/2010/main" val="12685281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1024128" y="585216"/>
            <a:ext cx="9720072" cy="6040028"/>
          </a:xfrm>
        </p:spPr>
        <p:txBody>
          <a:bodyPr>
            <a:normAutofit/>
          </a:bodyPr>
          <a:lstStyle/>
          <a:p>
            <a:r>
              <a:rPr lang="en-US" sz="8000" dirty="0">
                <a:solidFill>
                  <a:schemeClr val="accent2"/>
                </a:solidFill>
              </a:rPr>
              <a:t>use </a:t>
            </a:r>
            <a:r>
              <a:rPr lang="en-US" sz="8000" dirty="0">
                <a:solidFill>
                  <a:schemeClr val="tx1"/>
                </a:solidFill>
              </a:rPr>
              <a:t>multiple databases.</a:t>
            </a:r>
            <a:endParaRPr lang="cs-CZ" sz="8000" dirty="0">
              <a:solidFill>
                <a:schemeClr val="tx1"/>
              </a:solidFill>
            </a:endParaRPr>
          </a:p>
        </p:txBody>
      </p:sp>
      <p:sp>
        <p:nvSpPr>
          <p:cNvPr id="5" name="Obdélník 4"/>
          <p:cNvSpPr/>
          <p:nvPr/>
        </p:nvSpPr>
        <p:spPr>
          <a:xfrm>
            <a:off x="627611" y="760615"/>
            <a:ext cx="340822" cy="10723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4" name="Zástupný symbol pro obsah 3"/>
          <p:cNvSpPr>
            <a:spLocks noGrp="1"/>
          </p:cNvSpPr>
          <p:nvPr>
            <p:ph sz="half" idx="1"/>
          </p:nvPr>
        </p:nvSpPr>
        <p:spPr>
          <a:xfrm>
            <a:off x="1024126" y="2286000"/>
            <a:ext cx="9499051" cy="4023360"/>
          </a:xfrm>
        </p:spPr>
        <p:txBody>
          <a:bodyPr/>
          <a:lstStyle/>
          <a:p>
            <a:pPr marL="0" indent="0">
              <a:buNone/>
            </a:pPr>
            <a:endParaRPr lang="cs-CZ" dirty="0"/>
          </a:p>
        </p:txBody>
      </p:sp>
    </p:spTree>
    <p:extLst>
      <p:ext uri="{BB962C8B-B14F-4D97-AF65-F5344CB8AC3E}">
        <p14:creationId xmlns:p14="http://schemas.microsoft.com/office/powerpoint/2010/main" val="1847530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1024128" y="585216"/>
            <a:ext cx="9720072" cy="6040028"/>
          </a:xfrm>
        </p:spPr>
        <p:txBody>
          <a:bodyPr>
            <a:normAutofit/>
          </a:bodyPr>
          <a:lstStyle/>
          <a:p>
            <a:r>
              <a:rPr lang="en-US" sz="8000" dirty="0">
                <a:solidFill>
                  <a:schemeClr val="accent2"/>
                </a:solidFill>
              </a:rPr>
              <a:t>Use </a:t>
            </a:r>
            <a:r>
              <a:rPr lang="en-US" sz="8000" dirty="0">
                <a:solidFill>
                  <a:schemeClr val="tx1"/>
                </a:solidFill>
              </a:rPr>
              <a:t>after all and after each.</a:t>
            </a:r>
            <a:endParaRPr lang="cs-CZ" sz="8000" dirty="0">
              <a:solidFill>
                <a:schemeClr val="tx1"/>
              </a:solidFill>
            </a:endParaRPr>
          </a:p>
        </p:txBody>
      </p:sp>
      <p:sp>
        <p:nvSpPr>
          <p:cNvPr id="5" name="Obdélník 4"/>
          <p:cNvSpPr/>
          <p:nvPr/>
        </p:nvSpPr>
        <p:spPr>
          <a:xfrm>
            <a:off x="627611" y="760615"/>
            <a:ext cx="340822" cy="10723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4" name="Zástupný symbol pro obsah 3"/>
          <p:cNvSpPr>
            <a:spLocks noGrp="1"/>
          </p:cNvSpPr>
          <p:nvPr>
            <p:ph sz="half" idx="1"/>
          </p:nvPr>
        </p:nvSpPr>
        <p:spPr>
          <a:xfrm>
            <a:off x="1024126" y="2286000"/>
            <a:ext cx="9499051" cy="4023360"/>
          </a:xfrm>
        </p:spPr>
        <p:txBody>
          <a:bodyPr/>
          <a:lstStyle/>
          <a:p>
            <a:pPr marL="0" indent="0">
              <a:buNone/>
            </a:pPr>
            <a:endParaRPr lang="cs-CZ" dirty="0"/>
          </a:p>
        </p:txBody>
      </p:sp>
    </p:spTree>
    <p:extLst>
      <p:ext uri="{BB962C8B-B14F-4D97-AF65-F5344CB8AC3E}">
        <p14:creationId xmlns:p14="http://schemas.microsoft.com/office/powerpoint/2010/main" val="12214947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457200" y="4960138"/>
            <a:ext cx="7772400" cy="1732762"/>
          </a:xfrm>
        </p:spPr>
        <p:txBody>
          <a:bodyPr>
            <a:noAutofit/>
          </a:bodyPr>
          <a:lstStyle/>
          <a:p>
            <a:r>
              <a:rPr lang="en-US" sz="8000" dirty="0">
                <a:latin typeface="Iosevka Term Heavy Oblique" panose="02000A09000000000000" pitchFamily="49" charset="0"/>
                <a:ea typeface="Iosevka Term Heavy Oblique" panose="02000A09000000000000" pitchFamily="49" charset="0"/>
              </a:rPr>
              <a:t>Too many assertions</a:t>
            </a:r>
            <a:endParaRPr lang="cs-CZ" sz="8000" dirty="0">
              <a:latin typeface="Iosevka Term Heavy Oblique" panose="02000A09000000000000" pitchFamily="49" charset="0"/>
              <a:ea typeface="Iosevka Term Heavy Oblique" panose="02000A09000000000000" pitchFamily="49" charset="0"/>
            </a:endParaRPr>
          </a:p>
        </p:txBody>
      </p:sp>
      <p:pic>
        <p:nvPicPr>
          <p:cNvPr id="5" name="Zástupný symbol obrázku 4"/>
          <p:cNvPicPr>
            <a:picLocks noGrp="1" noChangeAspect="1"/>
          </p:cNvPicPr>
          <p:nvPr>
            <p:ph type="pic" idx="1"/>
          </p:nvPr>
        </p:nvPicPr>
        <p:blipFill>
          <a:blip r:embed="rId3"/>
          <a:srcRect t="31049" b="31049"/>
          <a:stretch>
            <a:fillRect/>
          </a:stretch>
        </p:blipFill>
        <p:spPr/>
      </p:pic>
      <p:sp>
        <p:nvSpPr>
          <p:cNvPr id="4" name="Zástupný symbol pro text 3"/>
          <p:cNvSpPr>
            <a:spLocks noGrp="1"/>
          </p:cNvSpPr>
          <p:nvPr>
            <p:ph type="body" sz="half" idx="2"/>
          </p:nvPr>
        </p:nvSpPr>
        <p:spPr/>
        <p:txBody>
          <a:bodyPr/>
          <a:lstStyle/>
          <a:p>
            <a:r>
              <a:rPr lang="en-US" dirty="0"/>
              <a:t>and </a:t>
            </a:r>
            <a:r>
              <a:rPr lang="en-US" dirty="0" err="1"/>
              <a:t>and</a:t>
            </a:r>
            <a:r>
              <a:rPr lang="en-US" dirty="0"/>
              <a:t> </a:t>
            </a:r>
            <a:r>
              <a:rPr lang="en-US" dirty="0" err="1"/>
              <a:t>and</a:t>
            </a:r>
            <a:r>
              <a:rPr lang="en-US" dirty="0"/>
              <a:t> </a:t>
            </a:r>
            <a:r>
              <a:rPr lang="en-US" dirty="0" err="1"/>
              <a:t>and</a:t>
            </a:r>
            <a:r>
              <a:rPr lang="en-US" dirty="0"/>
              <a:t> </a:t>
            </a:r>
            <a:r>
              <a:rPr lang="en-US" dirty="0" err="1"/>
              <a:t>and</a:t>
            </a:r>
            <a:endParaRPr lang="cs-CZ" dirty="0"/>
          </a:p>
        </p:txBody>
      </p:sp>
    </p:spTree>
    <p:extLst>
      <p:ext uri="{BB962C8B-B14F-4D97-AF65-F5344CB8AC3E}">
        <p14:creationId xmlns:p14="http://schemas.microsoft.com/office/powerpoint/2010/main" val="42331640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Assertion roulette</a:t>
            </a:r>
            <a:endParaRPr lang="cs-CZ" dirty="0"/>
          </a:p>
        </p:txBody>
      </p:sp>
      <p:sp>
        <p:nvSpPr>
          <p:cNvPr id="3" name="Zástupný symbol pro obsah 2"/>
          <p:cNvSpPr>
            <a:spLocks noGrp="1"/>
          </p:cNvSpPr>
          <p:nvPr>
            <p:ph idx="1"/>
          </p:nvPr>
        </p:nvSpPr>
        <p:spPr/>
        <p:txBody>
          <a:bodyPr>
            <a:normAutofit/>
          </a:bodyPr>
          <a:lstStyle/>
          <a:p>
            <a:r>
              <a:rPr lang="en-US" dirty="0"/>
              <a:t>It “Given a name it returns appropriate user"{</a:t>
            </a:r>
          </a:p>
          <a:p>
            <a:r>
              <a:rPr lang="en-US" dirty="0"/>
              <a:t>  $actual = Get-User -Name "Jakub"</a:t>
            </a:r>
          </a:p>
          <a:p>
            <a:endParaRPr lang="en-US" dirty="0"/>
          </a:p>
          <a:p>
            <a:r>
              <a:rPr lang="en-US" dirty="0">
                <a:solidFill>
                  <a:schemeClr val="accent1">
                    <a:lumMod val="75000"/>
                  </a:schemeClr>
                </a:solidFill>
              </a:rPr>
              <a:t>  $</a:t>
            </a:r>
            <a:r>
              <a:rPr lang="en-US" dirty="0" err="1">
                <a:solidFill>
                  <a:schemeClr val="accent1">
                    <a:lumMod val="75000"/>
                  </a:schemeClr>
                </a:solidFill>
              </a:rPr>
              <a:t>actual.Name</a:t>
            </a:r>
            <a:r>
              <a:rPr lang="en-US" dirty="0">
                <a:solidFill>
                  <a:schemeClr val="accent1">
                    <a:lumMod val="75000"/>
                  </a:schemeClr>
                </a:solidFill>
              </a:rPr>
              <a:t> | Should Be "Jakub"</a:t>
            </a:r>
          </a:p>
          <a:p>
            <a:r>
              <a:rPr lang="en-US" dirty="0">
                <a:solidFill>
                  <a:schemeClr val="accent1">
                    <a:lumMod val="75000"/>
                  </a:schemeClr>
                </a:solidFill>
              </a:rPr>
              <a:t>  $</a:t>
            </a:r>
            <a:r>
              <a:rPr lang="en-US" dirty="0" err="1">
                <a:solidFill>
                  <a:schemeClr val="accent1">
                    <a:lumMod val="75000"/>
                  </a:schemeClr>
                </a:solidFill>
              </a:rPr>
              <a:t>actual.Age</a:t>
            </a:r>
            <a:r>
              <a:rPr lang="en-US" dirty="0">
                <a:solidFill>
                  <a:schemeClr val="accent1">
                    <a:lumMod val="75000"/>
                  </a:schemeClr>
                </a:solidFill>
              </a:rPr>
              <a:t> | Should Be 28</a:t>
            </a:r>
          </a:p>
          <a:p>
            <a:r>
              <a:rPr lang="en-US" dirty="0">
                <a:solidFill>
                  <a:schemeClr val="accent1">
                    <a:lumMod val="75000"/>
                  </a:schemeClr>
                </a:solidFill>
              </a:rPr>
              <a:t>  $</a:t>
            </a:r>
            <a:r>
              <a:rPr lang="en-US" dirty="0" err="1">
                <a:solidFill>
                  <a:schemeClr val="accent1">
                    <a:lumMod val="75000"/>
                  </a:schemeClr>
                </a:solidFill>
              </a:rPr>
              <a:t>actual.Location</a:t>
            </a:r>
            <a:r>
              <a:rPr lang="en-US" dirty="0">
                <a:solidFill>
                  <a:schemeClr val="accent1">
                    <a:lumMod val="75000"/>
                  </a:schemeClr>
                </a:solidFill>
              </a:rPr>
              <a:t> | Should Be "Prague"</a:t>
            </a:r>
          </a:p>
          <a:p>
            <a:r>
              <a:rPr lang="en-US" dirty="0">
                <a:solidFill>
                  <a:schemeClr val="accent1">
                    <a:lumMod val="75000"/>
                  </a:schemeClr>
                </a:solidFill>
              </a:rPr>
              <a:t>  $</a:t>
            </a:r>
            <a:r>
              <a:rPr lang="en-US" dirty="0" err="1">
                <a:solidFill>
                  <a:schemeClr val="accent1">
                    <a:lumMod val="75000"/>
                  </a:schemeClr>
                </a:solidFill>
              </a:rPr>
              <a:t>actual.DrinksTooMuchCoffee</a:t>
            </a:r>
            <a:r>
              <a:rPr lang="en-US" dirty="0">
                <a:solidFill>
                  <a:schemeClr val="accent1">
                    <a:lumMod val="75000"/>
                  </a:schemeClr>
                </a:solidFill>
              </a:rPr>
              <a:t> | Should Be $true</a:t>
            </a:r>
          </a:p>
          <a:p>
            <a:r>
              <a:rPr lang="en-US" dirty="0"/>
              <a:t>}</a:t>
            </a:r>
            <a:endParaRPr lang="cs-CZ" dirty="0"/>
          </a:p>
        </p:txBody>
      </p:sp>
    </p:spTree>
    <p:extLst>
      <p:ext uri="{BB962C8B-B14F-4D97-AF65-F5344CB8AC3E}">
        <p14:creationId xmlns:p14="http://schemas.microsoft.com/office/powerpoint/2010/main" val="25188005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Use More tests</a:t>
            </a:r>
            <a:endParaRPr lang="cs-CZ" dirty="0"/>
          </a:p>
        </p:txBody>
      </p:sp>
      <p:sp>
        <p:nvSpPr>
          <p:cNvPr id="3" name="Zástupný symbol pro obsah 2"/>
          <p:cNvSpPr>
            <a:spLocks noGrp="1"/>
          </p:cNvSpPr>
          <p:nvPr>
            <p:ph idx="1"/>
          </p:nvPr>
        </p:nvSpPr>
        <p:spPr/>
        <p:txBody>
          <a:bodyPr>
            <a:normAutofit fontScale="92500" lnSpcReduction="20000"/>
          </a:bodyPr>
          <a:lstStyle/>
          <a:p>
            <a:pPr marL="0" indent="0">
              <a:buNone/>
            </a:pPr>
            <a:r>
              <a:rPr lang="en-US" dirty="0"/>
              <a:t>Context “Given a name it returns appropriate user” {</a:t>
            </a:r>
          </a:p>
          <a:p>
            <a:pPr marL="0" indent="0">
              <a:buNone/>
            </a:pPr>
            <a:r>
              <a:rPr lang="en-US" dirty="0"/>
              <a:t>  $actual = Get-User -Name "Jakub"</a:t>
            </a:r>
          </a:p>
          <a:p>
            <a:pPr marL="0" indent="0">
              <a:buNone/>
            </a:pPr>
            <a:endParaRPr lang="en-US" dirty="0"/>
          </a:p>
          <a:p>
            <a:pPr marL="0" indent="0">
              <a:buNone/>
            </a:pPr>
            <a:r>
              <a:rPr lang="en-US" dirty="0"/>
              <a:t>  </a:t>
            </a:r>
            <a:r>
              <a:rPr lang="en-US" dirty="0">
                <a:solidFill>
                  <a:schemeClr val="accent1">
                    <a:lumMod val="75000"/>
                  </a:schemeClr>
                </a:solidFill>
              </a:rPr>
              <a:t>It “has the correct name” {</a:t>
            </a:r>
          </a:p>
          <a:p>
            <a:pPr marL="0" indent="0">
              <a:buNone/>
            </a:pPr>
            <a:r>
              <a:rPr lang="en-US" dirty="0">
                <a:solidFill>
                  <a:schemeClr val="accent1">
                    <a:lumMod val="75000"/>
                  </a:schemeClr>
                </a:solidFill>
              </a:rPr>
              <a:t>    </a:t>
            </a:r>
            <a:r>
              <a:rPr lang="en-US" dirty="0"/>
              <a:t>$</a:t>
            </a:r>
            <a:r>
              <a:rPr lang="en-US" dirty="0" err="1"/>
              <a:t>actual.Name</a:t>
            </a:r>
            <a:r>
              <a:rPr lang="en-US" dirty="0"/>
              <a:t> | Should Be "Jakub“</a:t>
            </a:r>
          </a:p>
          <a:p>
            <a:pPr marL="0" indent="0">
              <a:buNone/>
            </a:pPr>
            <a:r>
              <a:rPr lang="en-US" dirty="0">
                <a:solidFill>
                  <a:schemeClr val="accent1">
                    <a:lumMod val="75000"/>
                  </a:schemeClr>
                </a:solidFill>
              </a:rPr>
              <a:t>  }</a:t>
            </a:r>
          </a:p>
          <a:p>
            <a:pPr marL="0" indent="0">
              <a:buNone/>
            </a:pPr>
            <a:r>
              <a:rPr lang="en-US" dirty="0">
                <a:solidFill>
                  <a:schemeClr val="accent1">
                    <a:lumMod val="75000"/>
                  </a:schemeClr>
                </a:solidFill>
              </a:rPr>
              <a:t>  It “has the correct age” {</a:t>
            </a:r>
          </a:p>
          <a:p>
            <a:pPr marL="0" indent="0">
              <a:buNone/>
            </a:pPr>
            <a:r>
              <a:rPr lang="en-US" dirty="0">
                <a:solidFill>
                  <a:schemeClr val="accent1">
                    <a:lumMod val="75000"/>
                  </a:schemeClr>
                </a:solidFill>
              </a:rPr>
              <a:t>    </a:t>
            </a:r>
            <a:r>
              <a:rPr lang="en-US" dirty="0"/>
              <a:t>$</a:t>
            </a:r>
            <a:r>
              <a:rPr lang="en-US" dirty="0" err="1"/>
              <a:t>actual.Age</a:t>
            </a:r>
            <a:r>
              <a:rPr lang="en-US" dirty="0"/>
              <a:t> | Should Be 28</a:t>
            </a:r>
          </a:p>
          <a:p>
            <a:pPr marL="0" indent="0">
              <a:buNone/>
            </a:pPr>
            <a:r>
              <a:rPr lang="en-US" dirty="0">
                <a:solidFill>
                  <a:schemeClr val="accent1">
                    <a:lumMod val="75000"/>
                  </a:schemeClr>
                </a:solidFill>
              </a:rPr>
              <a:t>  }</a:t>
            </a:r>
          </a:p>
          <a:p>
            <a:pPr marL="0" indent="0">
              <a:buNone/>
            </a:pPr>
            <a:r>
              <a:rPr lang="en-US" dirty="0"/>
              <a:t>}</a:t>
            </a:r>
            <a:endParaRPr lang="cs-CZ" dirty="0"/>
          </a:p>
        </p:txBody>
      </p:sp>
    </p:spTree>
    <p:extLst>
      <p:ext uri="{BB962C8B-B14F-4D97-AF65-F5344CB8AC3E}">
        <p14:creationId xmlns:p14="http://schemas.microsoft.com/office/powerpoint/2010/main" val="42211128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Or object equivalence</a:t>
            </a:r>
            <a:endParaRPr lang="cs-CZ" dirty="0"/>
          </a:p>
        </p:txBody>
      </p:sp>
      <p:sp>
        <p:nvSpPr>
          <p:cNvPr id="3" name="Zástupný symbol pro obsah 2"/>
          <p:cNvSpPr>
            <a:spLocks noGrp="1"/>
          </p:cNvSpPr>
          <p:nvPr>
            <p:ph idx="1"/>
          </p:nvPr>
        </p:nvSpPr>
        <p:spPr/>
        <p:txBody>
          <a:bodyPr>
            <a:normAutofit lnSpcReduction="10000"/>
          </a:bodyPr>
          <a:lstStyle/>
          <a:p>
            <a:r>
              <a:rPr lang="cs-CZ" dirty="0" err="1"/>
              <a:t>It</a:t>
            </a:r>
            <a:r>
              <a:rPr lang="cs-CZ" dirty="0"/>
              <a:t> "</a:t>
            </a:r>
            <a:r>
              <a:rPr lang="cs-CZ" dirty="0" err="1"/>
              <a:t>Returns</a:t>
            </a:r>
            <a:r>
              <a:rPr lang="cs-CZ" dirty="0"/>
              <a:t> </a:t>
            </a:r>
            <a:r>
              <a:rPr lang="cs-CZ" dirty="0" err="1"/>
              <a:t>correct</a:t>
            </a:r>
            <a:r>
              <a:rPr lang="cs-CZ" dirty="0"/>
              <a:t> user"{</a:t>
            </a:r>
          </a:p>
          <a:p>
            <a:r>
              <a:rPr lang="cs-CZ" dirty="0"/>
              <a:t>  $</a:t>
            </a:r>
            <a:r>
              <a:rPr lang="cs-CZ" dirty="0" err="1"/>
              <a:t>expected</a:t>
            </a:r>
            <a:r>
              <a:rPr lang="cs-CZ" dirty="0"/>
              <a:t> = [</a:t>
            </a:r>
            <a:r>
              <a:rPr lang="cs-CZ" dirty="0" err="1"/>
              <a:t>PsCustomObject</a:t>
            </a:r>
            <a:r>
              <a:rPr lang="cs-CZ" dirty="0"/>
              <a:t>]@{</a:t>
            </a:r>
          </a:p>
          <a:p>
            <a:r>
              <a:rPr lang="cs-CZ" dirty="0"/>
              <a:t>    </a:t>
            </a:r>
            <a:r>
              <a:rPr lang="cs-CZ" dirty="0" err="1"/>
              <a:t>Name</a:t>
            </a:r>
            <a:r>
              <a:rPr lang="cs-CZ" dirty="0"/>
              <a:t> = "Jakub"; Age = 28;</a:t>
            </a:r>
          </a:p>
          <a:p>
            <a:r>
              <a:rPr lang="cs-CZ" dirty="0"/>
              <a:t>    </a:t>
            </a:r>
            <a:r>
              <a:rPr lang="cs-CZ" dirty="0" err="1"/>
              <a:t>Location</a:t>
            </a:r>
            <a:r>
              <a:rPr lang="cs-CZ" dirty="0"/>
              <a:t> = "Prague"; </a:t>
            </a:r>
            <a:r>
              <a:rPr lang="cs-CZ" dirty="0" err="1"/>
              <a:t>DrinksTooMuchCoffee</a:t>
            </a:r>
            <a:r>
              <a:rPr lang="cs-CZ" dirty="0"/>
              <a:t> = $</a:t>
            </a:r>
            <a:r>
              <a:rPr lang="cs-CZ" dirty="0" err="1"/>
              <a:t>true</a:t>
            </a:r>
            <a:endParaRPr lang="cs-CZ" dirty="0"/>
          </a:p>
          <a:p>
            <a:r>
              <a:rPr lang="cs-CZ" dirty="0"/>
              <a:t>  }</a:t>
            </a:r>
          </a:p>
          <a:p>
            <a:r>
              <a:rPr lang="cs-CZ" dirty="0"/>
              <a:t>  $</a:t>
            </a:r>
            <a:r>
              <a:rPr lang="cs-CZ" dirty="0" err="1"/>
              <a:t>actual</a:t>
            </a:r>
            <a:r>
              <a:rPr lang="cs-CZ" dirty="0"/>
              <a:t> = </a:t>
            </a:r>
            <a:r>
              <a:rPr lang="cs-CZ" dirty="0" err="1"/>
              <a:t>Get</a:t>
            </a:r>
            <a:r>
              <a:rPr lang="cs-CZ" dirty="0"/>
              <a:t>-User -</a:t>
            </a:r>
            <a:r>
              <a:rPr lang="cs-CZ" dirty="0" err="1"/>
              <a:t>Name</a:t>
            </a:r>
            <a:r>
              <a:rPr lang="cs-CZ" dirty="0"/>
              <a:t> "Jakub"</a:t>
            </a:r>
          </a:p>
          <a:p>
            <a:endParaRPr lang="cs-CZ" dirty="0"/>
          </a:p>
          <a:p>
            <a:r>
              <a:rPr lang="cs-CZ" dirty="0"/>
              <a:t>  $</a:t>
            </a:r>
            <a:r>
              <a:rPr lang="cs-CZ" dirty="0" err="1"/>
              <a:t>actual</a:t>
            </a:r>
            <a:r>
              <a:rPr lang="cs-CZ" dirty="0"/>
              <a:t> | </a:t>
            </a:r>
            <a:r>
              <a:rPr lang="cs-CZ" dirty="0" err="1">
                <a:solidFill>
                  <a:schemeClr val="accent1">
                    <a:lumMod val="75000"/>
                  </a:schemeClr>
                </a:solidFill>
              </a:rPr>
              <a:t>Assert-Equivalent</a:t>
            </a:r>
            <a:r>
              <a:rPr lang="cs-CZ" dirty="0">
                <a:solidFill>
                  <a:schemeClr val="accent1">
                    <a:lumMod val="75000"/>
                  </a:schemeClr>
                </a:solidFill>
              </a:rPr>
              <a:t> $</a:t>
            </a:r>
            <a:r>
              <a:rPr lang="cs-CZ" dirty="0" err="1">
                <a:solidFill>
                  <a:schemeClr val="accent1">
                    <a:lumMod val="75000"/>
                  </a:schemeClr>
                </a:solidFill>
              </a:rPr>
              <a:t>expected</a:t>
            </a:r>
            <a:endParaRPr lang="cs-CZ" dirty="0">
              <a:solidFill>
                <a:schemeClr val="accent1">
                  <a:lumMod val="75000"/>
                </a:schemeClr>
              </a:solidFill>
            </a:endParaRPr>
          </a:p>
          <a:p>
            <a:r>
              <a:rPr lang="cs-CZ" dirty="0"/>
              <a:t>}</a:t>
            </a:r>
          </a:p>
        </p:txBody>
      </p:sp>
      <p:sp>
        <p:nvSpPr>
          <p:cNvPr id="4" name="Obdélník 3"/>
          <p:cNvSpPr/>
          <p:nvPr/>
        </p:nvSpPr>
        <p:spPr>
          <a:xfrm>
            <a:off x="6697679" y="6205451"/>
            <a:ext cx="5147563" cy="369332"/>
          </a:xfrm>
          <a:prstGeom prst="rect">
            <a:avLst/>
          </a:prstGeom>
        </p:spPr>
        <p:txBody>
          <a:bodyPr wrap="none">
            <a:spAutoFit/>
          </a:bodyPr>
          <a:lstStyle/>
          <a:p>
            <a:r>
              <a:rPr lang="cs-CZ" dirty="0">
                <a:solidFill>
                  <a:schemeClr val="accent2">
                    <a:lumMod val="60000"/>
                    <a:lumOff val="40000"/>
                  </a:schemeClr>
                </a:solidFill>
              </a:rPr>
              <a:t>https://github.com/nohwnd/Assertions</a:t>
            </a:r>
          </a:p>
        </p:txBody>
      </p:sp>
    </p:spTree>
    <p:extLst>
      <p:ext uri="{BB962C8B-B14F-4D97-AF65-F5344CB8AC3E}">
        <p14:creationId xmlns:p14="http://schemas.microsoft.com/office/powerpoint/2010/main" val="24959929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457200" y="4960138"/>
            <a:ext cx="7772400" cy="1627584"/>
          </a:xfrm>
        </p:spPr>
        <p:txBody>
          <a:bodyPr>
            <a:noAutofit/>
          </a:bodyPr>
          <a:lstStyle/>
          <a:p>
            <a:r>
              <a:rPr lang="en-US" sz="8000" dirty="0"/>
              <a:t>Using should not throw</a:t>
            </a:r>
            <a:endParaRPr lang="cs-CZ" sz="8000" dirty="0"/>
          </a:p>
        </p:txBody>
      </p:sp>
      <p:pic>
        <p:nvPicPr>
          <p:cNvPr id="5" name="Zástupný symbol obrázku 4"/>
          <p:cNvPicPr>
            <a:picLocks noGrp="1" noChangeAspect="1"/>
          </p:cNvPicPr>
          <p:nvPr>
            <p:ph type="pic" idx="1"/>
          </p:nvPr>
        </p:nvPicPr>
        <p:blipFill>
          <a:blip r:embed="rId3"/>
          <a:srcRect t="24993" b="24993"/>
          <a:stretch>
            <a:fillRect/>
          </a:stretch>
        </p:blipFill>
        <p:spPr/>
      </p:pic>
      <p:sp>
        <p:nvSpPr>
          <p:cNvPr id="4" name="Zástupný symbol pro text 3"/>
          <p:cNvSpPr>
            <a:spLocks noGrp="1"/>
          </p:cNvSpPr>
          <p:nvPr>
            <p:ph type="body" sz="half" idx="2"/>
          </p:nvPr>
        </p:nvSpPr>
        <p:spPr/>
        <p:txBody>
          <a:bodyPr/>
          <a:lstStyle/>
          <a:p>
            <a:endParaRPr lang="cs-CZ"/>
          </a:p>
        </p:txBody>
      </p:sp>
    </p:spTree>
    <p:extLst>
      <p:ext uri="{BB962C8B-B14F-4D97-AF65-F5344CB8AC3E}">
        <p14:creationId xmlns:p14="http://schemas.microsoft.com/office/powerpoint/2010/main" val="3028756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Reinforced tests</a:t>
            </a:r>
            <a:endParaRPr lang="cs-CZ" dirty="0"/>
          </a:p>
        </p:txBody>
      </p:sp>
      <p:sp>
        <p:nvSpPr>
          <p:cNvPr id="3" name="Zástupný symbol pro obsah 2"/>
          <p:cNvSpPr>
            <a:spLocks noGrp="1"/>
          </p:cNvSpPr>
          <p:nvPr>
            <p:ph idx="1"/>
          </p:nvPr>
        </p:nvSpPr>
        <p:spPr/>
        <p:txBody>
          <a:bodyPr>
            <a:normAutofit/>
          </a:bodyPr>
          <a:lstStyle/>
          <a:p>
            <a:r>
              <a:rPr lang="cs-CZ" dirty="0" err="1"/>
              <a:t>Describe</a:t>
            </a:r>
            <a:r>
              <a:rPr lang="cs-CZ" dirty="0"/>
              <a:t> "</a:t>
            </a:r>
            <a:r>
              <a:rPr lang="cs-CZ" dirty="0" err="1"/>
              <a:t>Get-Weather</a:t>
            </a:r>
            <a:r>
              <a:rPr lang="cs-CZ" dirty="0"/>
              <a:t>" {</a:t>
            </a:r>
          </a:p>
          <a:p>
            <a:r>
              <a:rPr lang="en-US" dirty="0"/>
              <a:t>  It "is always sunny in Prague" {</a:t>
            </a:r>
          </a:p>
          <a:p>
            <a:r>
              <a:rPr lang="cs-CZ" dirty="0"/>
              <a:t>   </a:t>
            </a:r>
            <a:r>
              <a:rPr lang="cs-CZ" dirty="0">
                <a:solidFill>
                  <a:srgbClr val="E8729C"/>
                </a:solidFill>
              </a:rPr>
              <a:t> </a:t>
            </a:r>
            <a:r>
              <a:rPr lang="cs-CZ" dirty="0" err="1">
                <a:solidFill>
                  <a:schemeClr val="accent2">
                    <a:lumMod val="75000"/>
                  </a:schemeClr>
                </a:solidFill>
                <a:ea typeface="Fira Code" panose="020B0509050000020004" pitchFamily="49" charset="0"/>
              </a:rPr>
              <a:t>try</a:t>
            </a:r>
            <a:r>
              <a:rPr lang="cs-CZ" dirty="0">
                <a:solidFill>
                  <a:schemeClr val="accent2">
                    <a:lumMod val="75000"/>
                  </a:schemeClr>
                </a:solidFill>
                <a:ea typeface="Fira Code" panose="020B0509050000020004" pitchFamily="49" charset="0"/>
              </a:rPr>
              <a:t> {</a:t>
            </a:r>
          </a:p>
          <a:p>
            <a:r>
              <a:rPr lang="cs-CZ" dirty="0"/>
              <a:t>      </a:t>
            </a:r>
            <a:r>
              <a:rPr lang="cs-CZ" dirty="0" err="1"/>
              <a:t>Get-Weather</a:t>
            </a:r>
            <a:r>
              <a:rPr lang="cs-CZ" dirty="0"/>
              <a:t> -City Prague | </a:t>
            </a:r>
          </a:p>
          <a:p>
            <a:r>
              <a:rPr lang="cs-CZ" dirty="0"/>
              <a:t>        </a:t>
            </a:r>
            <a:r>
              <a:rPr lang="cs-CZ" dirty="0" err="1"/>
              <a:t>Should</a:t>
            </a:r>
            <a:r>
              <a:rPr lang="cs-CZ" dirty="0"/>
              <a:t> </a:t>
            </a:r>
            <a:r>
              <a:rPr lang="cs-CZ" dirty="0" err="1"/>
              <a:t>Be</a:t>
            </a:r>
            <a:r>
              <a:rPr lang="cs-CZ" dirty="0"/>
              <a:t> 'Sunny'</a:t>
            </a:r>
          </a:p>
          <a:p>
            <a:r>
              <a:rPr lang="cs-CZ" dirty="0">
                <a:solidFill>
                  <a:srgbClr val="E8729C"/>
                </a:solidFill>
              </a:rPr>
              <a:t>    </a:t>
            </a:r>
            <a:r>
              <a:rPr lang="cs-CZ" dirty="0">
                <a:solidFill>
                  <a:schemeClr val="accent2">
                    <a:lumMod val="75000"/>
                  </a:schemeClr>
                </a:solidFill>
              </a:rPr>
              <a:t>}</a:t>
            </a:r>
            <a:r>
              <a:rPr lang="en-US" dirty="0">
                <a:solidFill>
                  <a:schemeClr val="accent2">
                    <a:lumMod val="75000"/>
                  </a:schemeClr>
                </a:solidFill>
              </a:rPr>
              <a:t> </a:t>
            </a:r>
            <a:r>
              <a:rPr lang="cs-CZ" dirty="0" err="1">
                <a:solidFill>
                  <a:schemeClr val="accent2">
                    <a:lumMod val="75000"/>
                  </a:schemeClr>
                </a:solidFill>
              </a:rPr>
              <a:t>catch</a:t>
            </a:r>
            <a:r>
              <a:rPr lang="cs-CZ" dirty="0">
                <a:solidFill>
                  <a:schemeClr val="accent2">
                    <a:lumMod val="75000"/>
                  </a:schemeClr>
                </a:solidFill>
              </a:rPr>
              <a:t> { }</a:t>
            </a:r>
          </a:p>
          <a:p>
            <a:r>
              <a:rPr lang="cs-CZ" dirty="0"/>
              <a:t>  }</a:t>
            </a:r>
          </a:p>
          <a:p>
            <a:r>
              <a:rPr lang="cs-CZ" dirty="0"/>
              <a:t>}</a:t>
            </a:r>
          </a:p>
        </p:txBody>
      </p:sp>
    </p:spTree>
    <p:extLst>
      <p:ext uri="{BB962C8B-B14F-4D97-AF65-F5344CB8AC3E}">
        <p14:creationId xmlns:p14="http://schemas.microsoft.com/office/powerpoint/2010/main" val="29957335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1024128" y="585216"/>
            <a:ext cx="9720072" cy="6040028"/>
          </a:xfrm>
        </p:spPr>
        <p:txBody>
          <a:bodyPr>
            <a:normAutofit/>
          </a:bodyPr>
          <a:lstStyle/>
          <a:p>
            <a:r>
              <a:rPr lang="en-US" sz="8000" dirty="0">
                <a:solidFill>
                  <a:schemeClr val="accent2"/>
                </a:solidFill>
              </a:rPr>
              <a:t>every</a:t>
            </a:r>
            <a:r>
              <a:rPr lang="en-US" sz="8000" dirty="0">
                <a:solidFill>
                  <a:schemeClr val="tx1"/>
                </a:solidFill>
              </a:rPr>
              <a:t> line is should-not-throw.</a:t>
            </a:r>
            <a:endParaRPr lang="cs-CZ" sz="8000" dirty="0">
              <a:solidFill>
                <a:schemeClr val="tx1"/>
              </a:solidFill>
            </a:endParaRPr>
          </a:p>
        </p:txBody>
      </p:sp>
      <p:sp>
        <p:nvSpPr>
          <p:cNvPr id="5" name="Obdélník 4"/>
          <p:cNvSpPr/>
          <p:nvPr/>
        </p:nvSpPr>
        <p:spPr>
          <a:xfrm>
            <a:off x="627611" y="760615"/>
            <a:ext cx="340822" cy="10723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4" name="Zástupný symbol pro obsah 3"/>
          <p:cNvSpPr>
            <a:spLocks noGrp="1"/>
          </p:cNvSpPr>
          <p:nvPr>
            <p:ph sz="half" idx="1"/>
          </p:nvPr>
        </p:nvSpPr>
        <p:spPr>
          <a:xfrm>
            <a:off x="1024126" y="2286000"/>
            <a:ext cx="9499051" cy="4023360"/>
          </a:xfrm>
        </p:spPr>
        <p:txBody>
          <a:bodyPr/>
          <a:lstStyle/>
          <a:p>
            <a:pPr marL="0" indent="0">
              <a:buNone/>
            </a:pPr>
            <a:endParaRPr lang="cs-CZ" dirty="0"/>
          </a:p>
        </p:txBody>
      </p:sp>
    </p:spTree>
    <p:extLst>
      <p:ext uri="{BB962C8B-B14F-4D97-AF65-F5344CB8AC3E}">
        <p14:creationId xmlns:p14="http://schemas.microsoft.com/office/powerpoint/2010/main" val="868951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normAutofit fontScale="90000"/>
          </a:bodyPr>
          <a:lstStyle/>
          <a:p>
            <a:r>
              <a:rPr lang="en-US" sz="8000" dirty="0">
                <a:latin typeface="Iosevka Term Heavy Oblique" panose="02000A09000000000000" pitchFamily="49" charset="0"/>
                <a:ea typeface="Iosevka Term Heavy Oblique" panose="02000A09000000000000" pitchFamily="49" charset="0"/>
              </a:rPr>
              <a:t>Not failing in assertion</a:t>
            </a:r>
            <a:endParaRPr lang="cs-CZ" sz="8000" dirty="0"/>
          </a:p>
        </p:txBody>
      </p:sp>
      <p:pic>
        <p:nvPicPr>
          <p:cNvPr id="5" name="Zástupný symbol obrázku 4"/>
          <p:cNvPicPr>
            <a:picLocks noGrp="1" noChangeAspect="1"/>
          </p:cNvPicPr>
          <p:nvPr>
            <p:ph type="pic" idx="1"/>
          </p:nvPr>
        </p:nvPicPr>
        <p:blipFill>
          <a:blip r:embed="rId2"/>
          <a:srcRect t="21868" b="21868"/>
          <a:stretch>
            <a:fillRect/>
          </a:stretch>
        </p:blipFill>
        <p:spPr/>
      </p:pic>
      <p:sp>
        <p:nvSpPr>
          <p:cNvPr id="4" name="Zástupný symbol pro text 3"/>
          <p:cNvSpPr>
            <a:spLocks noGrp="1"/>
          </p:cNvSpPr>
          <p:nvPr>
            <p:ph type="body" sz="half" idx="2"/>
          </p:nvPr>
        </p:nvSpPr>
        <p:spPr/>
        <p:txBody>
          <a:bodyPr/>
          <a:lstStyle/>
          <a:p>
            <a:endParaRPr lang="cs-CZ"/>
          </a:p>
        </p:txBody>
      </p:sp>
    </p:spTree>
    <p:extLst>
      <p:ext uri="{BB962C8B-B14F-4D97-AF65-F5344CB8AC3E}">
        <p14:creationId xmlns:p14="http://schemas.microsoft.com/office/powerpoint/2010/main" val="10957678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457200" y="5074920"/>
            <a:ext cx="7772400" cy="1554480"/>
          </a:xfrm>
        </p:spPr>
        <p:txBody>
          <a:bodyPr>
            <a:noAutofit/>
          </a:bodyPr>
          <a:lstStyle/>
          <a:p>
            <a:r>
              <a:rPr lang="en-US" sz="8000" dirty="0">
                <a:latin typeface="Iosevka Term Heavy Oblique" panose="02000A09000000000000" pitchFamily="49" charset="0"/>
                <a:ea typeface="Iosevka Term Heavy Oblique" panose="02000A09000000000000" pitchFamily="49" charset="0"/>
              </a:rPr>
              <a:t>Faking it too much</a:t>
            </a:r>
            <a:endParaRPr lang="cs-CZ" sz="8000" dirty="0">
              <a:latin typeface="Iosevka Term Heavy Oblique" panose="02000A09000000000000" pitchFamily="49" charset="0"/>
              <a:ea typeface="Iosevka Term Heavy Oblique" panose="02000A09000000000000" pitchFamily="49" charset="0"/>
            </a:endParaRPr>
          </a:p>
        </p:txBody>
      </p:sp>
      <p:pic>
        <p:nvPicPr>
          <p:cNvPr id="5" name="Zástupný symbol obrázku 4"/>
          <p:cNvPicPr>
            <a:picLocks noGrp="1" noChangeAspect="1"/>
          </p:cNvPicPr>
          <p:nvPr>
            <p:ph type="pic" idx="1"/>
          </p:nvPr>
        </p:nvPicPr>
        <p:blipFill>
          <a:blip r:embed="rId3"/>
          <a:srcRect t="16658" b="16658"/>
          <a:stretch>
            <a:fillRect/>
          </a:stretch>
        </p:blipFill>
        <p:spPr/>
      </p:pic>
      <p:sp>
        <p:nvSpPr>
          <p:cNvPr id="4" name="Zástupný symbol pro text 3"/>
          <p:cNvSpPr>
            <a:spLocks noGrp="1"/>
          </p:cNvSpPr>
          <p:nvPr>
            <p:ph type="body" sz="half" idx="2"/>
          </p:nvPr>
        </p:nvSpPr>
        <p:spPr/>
        <p:txBody>
          <a:bodyPr>
            <a:normAutofit/>
          </a:bodyPr>
          <a:lstStyle/>
          <a:p>
            <a:r>
              <a:rPr lang="en-US" sz="2400" dirty="0"/>
              <a:t>even your </a:t>
            </a:r>
            <a:r>
              <a:rPr lang="en-US" sz="2400" dirty="0" err="1"/>
              <a:t>sut</a:t>
            </a:r>
            <a:endParaRPr lang="cs-CZ" sz="2400" dirty="0"/>
          </a:p>
        </p:txBody>
      </p:sp>
    </p:spTree>
    <p:extLst>
      <p:ext uri="{BB962C8B-B14F-4D97-AF65-F5344CB8AC3E}">
        <p14:creationId xmlns:p14="http://schemas.microsoft.com/office/powerpoint/2010/main" val="40099851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We depend on commands that are hard to obtain</a:t>
            </a:r>
            <a:endParaRPr lang="cs-CZ" dirty="0"/>
          </a:p>
        </p:txBody>
      </p:sp>
      <p:sp>
        <p:nvSpPr>
          <p:cNvPr id="3" name="Zástupný symbol pro obsah 2"/>
          <p:cNvSpPr>
            <a:spLocks noGrp="1"/>
          </p:cNvSpPr>
          <p:nvPr>
            <p:ph idx="1"/>
          </p:nvPr>
        </p:nvSpPr>
        <p:spPr/>
        <p:txBody>
          <a:bodyPr/>
          <a:lstStyle/>
          <a:p>
            <a:r>
              <a:rPr lang="cs-CZ" dirty="0" err="1"/>
              <a:t>function</a:t>
            </a:r>
            <a:r>
              <a:rPr lang="cs-CZ" dirty="0"/>
              <a:t> </a:t>
            </a:r>
            <a:r>
              <a:rPr lang="cs-CZ" dirty="0" err="1"/>
              <a:t>Get-SqlUser</a:t>
            </a:r>
            <a:r>
              <a:rPr lang="cs-CZ" dirty="0"/>
              <a:t> ([</a:t>
            </a:r>
            <a:r>
              <a:rPr lang="en-US" dirty="0"/>
              <a:t>I</a:t>
            </a:r>
            <a:r>
              <a:rPr lang="cs-CZ" dirty="0"/>
              <a:t>SQL2016Session]$Session) {</a:t>
            </a:r>
          </a:p>
          <a:p>
            <a:r>
              <a:rPr lang="cs-CZ" dirty="0"/>
              <a:t>  # </a:t>
            </a:r>
            <a:r>
              <a:rPr lang="cs-CZ" dirty="0" err="1"/>
              <a:t>depends</a:t>
            </a:r>
            <a:r>
              <a:rPr lang="cs-CZ" dirty="0"/>
              <a:t> on MSSQL Server 2016</a:t>
            </a:r>
          </a:p>
          <a:p>
            <a:r>
              <a:rPr lang="cs-CZ" dirty="0"/>
              <a:t>}</a:t>
            </a:r>
          </a:p>
          <a:p>
            <a:endParaRPr lang="cs-CZ" dirty="0"/>
          </a:p>
          <a:p>
            <a:r>
              <a:rPr lang="cs-CZ" dirty="0" err="1"/>
              <a:t>function</a:t>
            </a:r>
            <a:r>
              <a:rPr lang="cs-CZ" dirty="0"/>
              <a:t> </a:t>
            </a:r>
            <a:r>
              <a:rPr lang="cs-CZ" dirty="0" err="1"/>
              <a:t>Get-SqlUser</a:t>
            </a:r>
            <a:r>
              <a:rPr lang="cs-CZ" dirty="0"/>
              <a:t> ([</a:t>
            </a:r>
            <a:r>
              <a:rPr lang="en-US" dirty="0"/>
              <a:t>I</a:t>
            </a:r>
            <a:r>
              <a:rPr lang="cs-CZ" dirty="0"/>
              <a:t>SQL2008Session]$Session) {</a:t>
            </a:r>
          </a:p>
          <a:p>
            <a:r>
              <a:rPr lang="cs-CZ" dirty="0"/>
              <a:t>  # </a:t>
            </a:r>
            <a:r>
              <a:rPr lang="cs-CZ" dirty="0" err="1"/>
              <a:t>depends</a:t>
            </a:r>
            <a:r>
              <a:rPr lang="cs-CZ" dirty="0"/>
              <a:t> on MSSQL Server 2008</a:t>
            </a:r>
          </a:p>
          <a:p>
            <a:r>
              <a:rPr lang="cs-CZ" dirty="0"/>
              <a:t>}</a:t>
            </a:r>
          </a:p>
        </p:txBody>
      </p:sp>
    </p:spTree>
    <p:extLst>
      <p:ext uri="{BB962C8B-B14F-4D97-AF65-F5344CB8AC3E}">
        <p14:creationId xmlns:p14="http://schemas.microsoft.com/office/powerpoint/2010/main" val="20518017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So we decide to fake them</a:t>
            </a:r>
            <a:endParaRPr lang="cs-CZ" dirty="0"/>
          </a:p>
        </p:txBody>
      </p:sp>
      <p:sp>
        <p:nvSpPr>
          <p:cNvPr id="3" name="Zástupný symbol pro obsah 2"/>
          <p:cNvSpPr>
            <a:spLocks noGrp="1"/>
          </p:cNvSpPr>
          <p:nvPr>
            <p:ph idx="1"/>
          </p:nvPr>
        </p:nvSpPr>
        <p:spPr/>
        <p:txBody>
          <a:bodyPr/>
          <a:lstStyle/>
          <a:p>
            <a:r>
              <a:rPr lang="cs-CZ" dirty="0" err="1"/>
              <a:t>function</a:t>
            </a:r>
            <a:r>
              <a:rPr lang="cs-CZ" dirty="0"/>
              <a:t> </a:t>
            </a:r>
            <a:r>
              <a:rPr lang="cs-CZ" dirty="0" err="1"/>
              <a:t>Get-SqlUser</a:t>
            </a:r>
            <a:r>
              <a:rPr lang="cs-CZ" dirty="0"/>
              <a:t>() {}</a:t>
            </a:r>
          </a:p>
          <a:p>
            <a:endParaRPr lang="cs-CZ" dirty="0"/>
          </a:p>
          <a:p>
            <a:r>
              <a:rPr lang="cs-CZ" dirty="0" err="1"/>
              <a:t>It</a:t>
            </a:r>
            <a:r>
              <a:rPr lang="cs-CZ" dirty="0"/>
              <a:t> "</a:t>
            </a:r>
            <a:r>
              <a:rPr lang="cs-CZ" dirty="0" err="1"/>
              <a:t>Runs</a:t>
            </a:r>
            <a:r>
              <a:rPr lang="cs-CZ" dirty="0"/>
              <a:t> on SQL2016" {</a:t>
            </a:r>
          </a:p>
          <a:p>
            <a:r>
              <a:rPr lang="cs-CZ" dirty="0"/>
              <a:t>  </a:t>
            </a:r>
            <a:r>
              <a:rPr lang="cs-CZ" dirty="0" err="1"/>
              <a:t>Mock</a:t>
            </a:r>
            <a:r>
              <a:rPr lang="cs-CZ" dirty="0"/>
              <a:t> </a:t>
            </a:r>
            <a:r>
              <a:rPr lang="cs-CZ" dirty="0" err="1"/>
              <a:t>Get-SqlUser</a:t>
            </a:r>
            <a:r>
              <a:rPr lang="cs-CZ" dirty="0"/>
              <a:t> { $sql2016User } </a:t>
            </a:r>
          </a:p>
          <a:p>
            <a:r>
              <a:rPr lang="cs-CZ" dirty="0"/>
              <a:t>}</a:t>
            </a:r>
          </a:p>
        </p:txBody>
      </p:sp>
    </p:spTree>
    <p:extLst>
      <p:ext uri="{BB962C8B-B14F-4D97-AF65-F5344CB8AC3E}">
        <p14:creationId xmlns:p14="http://schemas.microsoft.com/office/powerpoint/2010/main" val="2983457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1024128" y="585216"/>
            <a:ext cx="9720072" cy="5811428"/>
          </a:xfrm>
        </p:spPr>
        <p:txBody>
          <a:bodyPr>
            <a:normAutofit/>
          </a:bodyPr>
          <a:lstStyle/>
          <a:p>
            <a:r>
              <a:rPr lang="en-US" sz="8000" dirty="0"/>
              <a:t>Mocks must help your tests work with production code. </a:t>
            </a:r>
            <a:r>
              <a:rPr lang="en-US" sz="8000" dirty="0">
                <a:solidFill>
                  <a:schemeClr val="accent2"/>
                </a:solidFill>
              </a:rPr>
              <a:t>Not fake it away.</a:t>
            </a:r>
            <a:endParaRPr lang="cs-CZ" sz="8000" dirty="0">
              <a:solidFill>
                <a:schemeClr val="accent2"/>
              </a:solidFill>
            </a:endParaRPr>
          </a:p>
        </p:txBody>
      </p:sp>
      <p:sp>
        <p:nvSpPr>
          <p:cNvPr id="4" name="Obdélník 3"/>
          <p:cNvSpPr/>
          <p:nvPr/>
        </p:nvSpPr>
        <p:spPr>
          <a:xfrm>
            <a:off x="411480" y="648393"/>
            <a:ext cx="590204" cy="15046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Tree>
    <p:extLst>
      <p:ext uri="{BB962C8B-B14F-4D97-AF65-F5344CB8AC3E}">
        <p14:creationId xmlns:p14="http://schemas.microsoft.com/office/powerpoint/2010/main" val="9764174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Real function</a:t>
            </a:r>
            <a:endParaRPr lang="cs-CZ" dirty="0"/>
          </a:p>
        </p:txBody>
      </p:sp>
      <p:sp>
        <p:nvSpPr>
          <p:cNvPr id="112" name="Obdélník 111"/>
          <p:cNvSpPr/>
          <p:nvPr/>
        </p:nvSpPr>
        <p:spPr>
          <a:xfrm>
            <a:off x="8104909" y="5459868"/>
            <a:ext cx="3412836" cy="34749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34" name="Pěticípá hvězda 33"/>
          <p:cNvSpPr/>
          <p:nvPr/>
        </p:nvSpPr>
        <p:spPr>
          <a:xfrm>
            <a:off x="1547579" y="2142085"/>
            <a:ext cx="2404717" cy="2357505"/>
          </a:xfrm>
          <a:prstGeom prst="star5">
            <a:avLst/>
          </a:prstGeom>
          <a:solidFill>
            <a:schemeClr val="accent1">
              <a:lumMod val="60000"/>
              <a:lumOff val="40000"/>
            </a:schemeClr>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3" name="TextovéPole 2"/>
          <p:cNvSpPr txBox="1"/>
          <p:nvPr/>
        </p:nvSpPr>
        <p:spPr>
          <a:xfrm>
            <a:off x="661802" y="4945843"/>
            <a:ext cx="7931537" cy="1323439"/>
          </a:xfrm>
          <a:prstGeom prst="rect">
            <a:avLst/>
          </a:prstGeom>
          <a:noFill/>
        </p:spPr>
        <p:txBody>
          <a:bodyPr wrap="square" rtlCol="0">
            <a:spAutoFit/>
          </a:bodyPr>
          <a:lstStyle/>
          <a:p>
            <a:r>
              <a:rPr lang="en-US" sz="2000" dirty="0"/>
              <a:t>function Add-Number ($a, $b) </a:t>
            </a:r>
          </a:p>
          <a:p>
            <a:r>
              <a:rPr lang="en-US" sz="2000" dirty="0"/>
              <a:t>{</a:t>
            </a:r>
          </a:p>
          <a:p>
            <a:r>
              <a:rPr lang="en-US" sz="2000" dirty="0"/>
              <a:t>	$a + $b</a:t>
            </a:r>
          </a:p>
          <a:p>
            <a:r>
              <a:rPr lang="en-US" sz="2000" dirty="0"/>
              <a:t>}</a:t>
            </a:r>
            <a:endParaRPr lang="cs-CZ" sz="2000" dirty="0"/>
          </a:p>
        </p:txBody>
      </p:sp>
    </p:spTree>
    <p:extLst>
      <p:ext uri="{BB962C8B-B14F-4D97-AF65-F5344CB8AC3E}">
        <p14:creationId xmlns:p14="http://schemas.microsoft.com/office/powerpoint/2010/main" val="8538368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signature	 	 implementation</a:t>
            </a:r>
            <a:endParaRPr lang="cs-CZ" dirty="0"/>
          </a:p>
        </p:txBody>
      </p:sp>
      <p:sp>
        <p:nvSpPr>
          <p:cNvPr id="112" name="Obdélník 111"/>
          <p:cNvSpPr/>
          <p:nvPr/>
        </p:nvSpPr>
        <p:spPr>
          <a:xfrm>
            <a:off x="8104909" y="5459868"/>
            <a:ext cx="3412836" cy="34749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34" name="Pěticípá hvězda 33"/>
          <p:cNvSpPr/>
          <p:nvPr/>
        </p:nvSpPr>
        <p:spPr>
          <a:xfrm>
            <a:off x="1547579" y="2142085"/>
            <a:ext cx="2404717" cy="2357505"/>
          </a:xfrm>
          <a:prstGeom prst="star5">
            <a:avLst/>
          </a:prstGeom>
          <a:no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35" name="Pěticípá hvězda 34"/>
          <p:cNvSpPr/>
          <p:nvPr/>
        </p:nvSpPr>
        <p:spPr>
          <a:xfrm>
            <a:off x="6992721" y="2111808"/>
            <a:ext cx="2404717" cy="2357505"/>
          </a:xfrm>
          <a:prstGeom prst="star5">
            <a:avLst/>
          </a:prstGeom>
          <a:solidFill>
            <a:schemeClr val="accent1">
              <a:lumMod val="60000"/>
              <a:lumOff val="4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3" name="TextovéPole 2"/>
          <p:cNvSpPr txBox="1"/>
          <p:nvPr/>
        </p:nvSpPr>
        <p:spPr>
          <a:xfrm>
            <a:off x="661803" y="4945843"/>
            <a:ext cx="4617468" cy="400110"/>
          </a:xfrm>
          <a:prstGeom prst="rect">
            <a:avLst/>
          </a:prstGeom>
          <a:noFill/>
        </p:spPr>
        <p:txBody>
          <a:bodyPr wrap="square" rtlCol="0">
            <a:spAutoFit/>
          </a:bodyPr>
          <a:lstStyle/>
          <a:p>
            <a:r>
              <a:rPr lang="en-US" sz="2000" dirty="0"/>
              <a:t>function Add-Number ($a, $b) </a:t>
            </a:r>
            <a:endParaRPr lang="cs-CZ" sz="2000" dirty="0"/>
          </a:p>
        </p:txBody>
      </p:sp>
      <p:sp>
        <p:nvSpPr>
          <p:cNvPr id="4" name="Obdélník 3"/>
          <p:cNvSpPr/>
          <p:nvPr/>
        </p:nvSpPr>
        <p:spPr>
          <a:xfrm>
            <a:off x="7672425" y="4945843"/>
            <a:ext cx="2148533" cy="400110"/>
          </a:xfrm>
          <a:prstGeom prst="rect">
            <a:avLst/>
          </a:prstGeom>
        </p:spPr>
        <p:txBody>
          <a:bodyPr wrap="square">
            <a:spAutoFit/>
          </a:bodyPr>
          <a:lstStyle/>
          <a:p>
            <a:r>
              <a:rPr lang="en-US" sz="2000" dirty="0"/>
              <a:t>$a + $b</a:t>
            </a:r>
            <a:endParaRPr lang="cs-CZ" sz="2000" dirty="0"/>
          </a:p>
        </p:txBody>
      </p:sp>
    </p:spTree>
    <p:extLst>
      <p:ext uri="{BB962C8B-B14F-4D97-AF65-F5344CB8AC3E}">
        <p14:creationId xmlns:p14="http://schemas.microsoft.com/office/powerpoint/2010/main" val="34482794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mock	 	</a:t>
            </a:r>
            <a:endParaRPr lang="cs-CZ" dirty="0"/>
          </a:p>
        </p:txBody>
      </p:sp>
      <p:sp>
        <p:nvSpPr>
          <p:cNvPr id="112" name="Obdélník 111"/>
          <p:cNvSpPr/>
          <p:nvPr/>
        </p:nvSpPr>
        <p:spPr>
          <a:xfrm>
            <a:off x="8104909" y="5459868"/>
            <a:ext cx="3412836" cy="34749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35" name="Pěticípá hvězda 34"/>
          <p:cNvSpPr/>
          <p:nvPr/>
        </p:nvSpPr>
        <p:spPr>
          <a:xfrm>
            <a:off x="1593314" y="2084832"/>
            <a:ext cx="2404717" cy="2357505"/>
          </a:xfrm>
          <a:prstGeom prst="star5">
            <a:avLst/>
          </a:prstGeom>
          <a:solidFill>
            <a:schemeClr val="accent3"/>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6" name="TextovéPole 5"/>
          <p:cNvSpPr txBox="1"/>
          <p:nvPr/>
        </p:nvSpPr>
        <p:spPr>
          <a:xfrm>
            <a:off x="1024128" y="4974438"/>
            <a:ext cx="4617468" cy="1323439"/>
          </a:xfrm>
          <a:prstGeom prst="rect">
            <a:avLst/>
          </a:prstGeom>
          <a:noFill/>
        </p:spPr>
        <p:txBody>
          <a:bodyPr wrap="square" rtlCol="0">
            <a:spAutoFit/>
          </a:bodyPr>
          <a:lstStyle/>
          <a:p>
            <a:r>
              <a:rPr lang="en-US" sz="2000" dirty="0"/>
              <a:t>function Add-Number ($a, $b) {</a:t>
            </a:r>
          </a:p>
          <a:p>
            <a:r>
              <a:rPr lang="en-US" sz="2000" dirty="0"/>
              <a:t>	4</a:t>
            </a:r>
          </a:p>
          <a:p>
            <a:r>
              <a:rPr lang="en-US" sz="2000" dirty="0"/>
              <a:t>} </a:t>
            </a:r>
            <a:endParaRPr lang="cs-CZ" sz="2000" dirty="0"/>
          </a:p>
        </p:txBody>
      </p:sp>
    </p:spTree>
    <p:extLst>
      <p:ext uri="{BB962C8B-B14F-4D97-AF65-F5344CB8AC3E}">
        <p14:creationId xmlns:p14="http://schemas.microsoft.com/office/powerpoint/2010/main" val="23866376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Real     	 	   fake</a:t>
            </a:r>
            <a:endParaRPr lang="cs-CZ" dirty="0"/>
          </a:p>
        </p:txBody>
      </p:sp>
      <p:sp>
        <p:nvSpPr>
          <p:cNvPr id="112" name="Obdélník 111"/>
          <p:cNvSpPr/>
          <p:nvPr/>
        </p:nvSpPr>
        <p:spPr>
          <a:xfrm>
            <a:off x="8104909" y="5459868"/>
            <a:ext cx="3412836" cy="34749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34" name="Pěticípá hvězda 33"/>
          <p:cNvSpPr/>
          <p:nvPr/>
        </p:nvSpPr>
        <p:spPr>
          <a:xfrm>
            <a:off x="1547579" y="2142085"/>
            <a:ext cx="2404717" cy="2357505"/>
          </a:xfrm>
          <a:prstGeom prst="star5">
            <a:avLst/>
          </a:prstGeom>
          <a:solidFill>
            <a:schemeClr val="accent1">
              <a:lumMod val="60000"/>
              <a:lumOff val="40000"/>
            </a:schemeClr>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35" name="Pěticípá hvězda 34"/>
          <p:cNvSpPr/>
          <p:nvPr/>
        </p:nvSpPr>
        <p:spPr>
          <a:xfrm rot="20192966">
            <a:off x="6992721" y="2111808"/>
            <a:ext cx="2404717" cy="2357505"/>
          </a:xfrm>
          <a:prstGeom prst="star5">
            <a:avLst>
              <a:gd name="adj" fmla="val 50000"/>
              <a:gd name="hf" fmla="val 105146"/>
              <a:gd name="vf" fmla="val 110557"/>
            </a:avLst>
          </a:prstGeom>
          <a:solidFill>
            <a:schemeClr val="bg1">
              <a:lumMod val="75000"/>
            </a:schemeClr>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solidFill>
                <a:srgbClr val="7030A0"/>
              </a:solidFill>
            </a:endParaRPr>
          </a:p>
        </p:txBody>
      </p:sp>
      <p:sp>
        <p:nvSpPr>
          <p:cNvPr id="6" name="TextovéPole 5"/>
          <p:cNvSpPr txBox="1"/>
          <p:nvPr/>
        </p:nvSpPr>
        <p:spPr>
          <a:xfrm>
            <a:off x="6510528" y="5095685"/>
            <a:ext cx="4617468" cy="1323439"/>
          </a:xfrm>
          <a:prstGeom prst="rect">
            <a:avLst/>
          </a:prstGeom>
          <a:noFill/>
        </p:spPr>
        <p:txBody>
          <a:bodyPr wrap="square" rtlCol="0">
            <a:spAutoFit/>
          </a:bodyPr>
          <a:lstStyle/>
          <a:p>
            <a:r>
              <a:rPr lang="en-US" sz="2000" dirty="0"/>
              <a:t>function Add-Number ()</a:t>
            </a:r>
          </a:p>
          <a:p>
            <a:r>
              <a:rPr lang="en-US" sz="2000" dirty="0"/>
              <a:t>{</a:t>
            </a:r>
          </a:p>
          <a:p>
            <a:r>
              <a:rPr lang="en-US" sz="2000" dirty="0"/>
              <a:t>	7</a:t>
            </a:r>
          </a:p>
          <a:p>
            <a:r>
              <a:rPr lang="en-US" sz="2000" dirty="0"/>
              <a:t>} </a:t>
            </a:r>
            <a:endParaRPr lang="cs-CZ" sz="2000" dirty="0"/>
          </a:p>
        </p:txBody>
      </p:sp>
      <p:sp>
        <p:nvSpPr>
          <p:cNvPr id="7" name="TextovéPole 6"/>
          <p:cNvSpPr txBox="1"/>
          <p:nvPr/>
        </p:nvSpPr>
        <p:spPr>
          <a:xfrm>
            <a:off x="1024128" y="5095685"/>
            <a:ext cx="4617468" cy="1323439"/>
          </a:xfrm>
          <a:prstGeom prst="rect">
            <a:avLst/>
          </a:prstGeom>
          <a:noFill/>
        </p:spPr>
        <p:txBody>
          <a:bodyPr wrap="square" rtlCol="0">
            <a:spAutoFit/>
          </a:bodyPr>
          <a:lstStyle/>
          <a:p>
            <a:r>
              <a:rPr lang="en-US" sz="2000" dirty="0"/>
              <a:t>function Add-Number ($a, $b) {</a:t>
            </a:r>
          </a:p>
          <a:p>
            <a:r>
              <a:rPr lang="en-US" sz="2000" dirty="0"/>
              <a:t>	4</a:t>
            </a:r>
          </a:p>
          <a:p>
            <a:r>
              <a:rPr lang="en-US" sz="2000" dirty="0"/>
              <a:t>} </a:t>
            </a:r>
            <a:endParaRPr lang="cs-CZ" sz="2000" dirty="0"/>
          </a:p>
        </p:txBody>
      </p:sp>
    </p:spTree>
    <p:extLst>
      <p:ext uri="{BB962C8B-B14F-4D97-AF65-F5344CB8AC3E}">
        <p14:creationId xmlns:p14="http://schemas.microsoft.com/office/powerpoint/2010/main" val="3252640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1024128" y="585216"/>
            <a:ext cx="9720072" cy="6040028"/>
          </a:xfrm>
        </p:spPr>
        <p:txBody>
          <a:bodyPr>
            <a:normAutofit/>
          </a:bodyPr>
          <a:lstStyle/>
          <a:p>
            <a:r>
              <a:rPr lang="en-US" sz="8000" dirty="0"/>
              <a:t>There is no </a:t>
            </a:r>
            <a:br>
              <a:rPr lang="en-US" sz="8000" dirty="0"/>
            </a:br>
            <a:r>
              <a:rPr lang="en-US" sz="8000" dirty="0">
                <a:solidFill>
                  <a:schemeClr val="accent2"/>
                </a:solidFill>
              </a:rPr>
              <a:t>secret language </a:t>
            </a:r>
            <a:br>
              <a:rPr lang="en-US" sz="8000" dirty="0"/>
            </a:br>
            <a:r>
              <a:rPr lang="en-US" sz="8000" dirty="0"/>
              <a:t>of assertions!</a:t>
            </a:r>
            <a:endParaRPr lang="cs-CZ" sz="8000" dirty="0"/>
          </a:p>
        </p:txBody>
      </p:sp>
      <p:sp>
        <p:nvSpPr>
          <p:cNvPr id="3" name="Zástupný symbol pro obsah 2"/>
          <p:cNvSpPr>
            <a:spLocks noGrp="1"/>
          </p:cNvSpPr>
          <p:nvPr>
            <p:ph sz="half" idx="1"/>
          </p:nvPr>
        </p:nvSpPr>
        <p:spPr>
          <a:xfrm>
            <a:off x="889461" y="7003473"/>
            <a:ext cx="10827327" cy="615142"/>
          </a:xfrm>
        </p:spPr>
        <p:txBody>
          <a:bodyPr>
            <a:normAutofit/>
          </a:bodyPr>
          <a:lstStyle/>
          <a:p>
            <a:r>
              <a:rPr lang="en-US" sz="3200" dirty="0"/>
              <a:t>1 | Should Be 2  </a:t>
            </a:r>
            <a:r>
              <a:rPr lang="en-US" sz="3200" dirty="0">
                <a:solidFill>
                  <a:schemeClr val="tx1">
                    <a:lumMod val="50000"/>
                    <a:lumOff val="50000"/>
                  </a:schemeClr>
                </a:solidFill>
              </a:rPr>
              <a:t>- ? -&gt;</a:t>
            </a:r>
            <a:r>
              <a:rPr lang="en-US" sz="3200" dirty="0"/>
              <a:t>   </a:t>
            </a:r>
            <a:r>
              <a:rPr lang="en-US" sz="3200" dirty="0">
                <a:solidFill>
                  <a:srgbClr val="FF0000"/>
                </a:solidFill>
              </a:rPr>
              <a:t>[-] test failed</a:t>
            </a:r>
          </a:p>
          <a:p>
            <a:endParaRPr lang="en-US" sz="3200" dirty="0">
              <a:solidFill>
                <a:srgbClr val="CC0000"/>
              </a:solidFill>
            </a:endParaRPr>
          </a:p>
          <a:p>
            <a:endParaRPr lang="en-US" sz="3200" dirty="0">
              <a:solidFill>
                <a:srgbClr val="CC0000"/>
              </a:solidFill>
            </a:endParaRPr>
          </a:p>
        </p:txBody>
      </p:sp>
      <p:sp>
        <p:nvSpPr>
          <p:cNvPr id="5" name="Obdélník 4"/>
          <p:cNvSpPr/>
          <p:nvPr/>
        </p:nvSpPr>
        <p:spPr>
          <a:xfrm>
            <a:off x="627611" y="760615"/>
            <a:ext cx="340822" cy="10723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Tree>
    <p:extLst>
      <p:ext uri="{BB962C8B-B14F-4D97-AF65-F5344CB8AC3E}">
        <p14:creationId xmlns:p14="http://schemas.microsoft.com/office/powerpoint/2010/main" val="23581360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endParaRPr lang="cs-CZ" dirty="0"/>
          </a:p>
        </p:txBody>
      </p:sp>
      <p:sp>
        <p:nvSpPr>
          <p:cNvPr id="3" name="Zástupný symbol pro obsah 2"/>
          <p:cNvSpPr>
            <a:spLocks noGrp="1"/>
          </p:cNvSpPr>
          <p:nvPr>
            <p:ph idx="1"/>
          </p:nvPr>
        </p:nvSpPr>
        <p:spPr>
          <a:xfrm>
            <a:off x="563291" y="2389632"/>
            <a:ext cx="11225397" cy="3394832"/>
          </a:xfrm>
        </p:spPr>
        <p:txBody>
          <a:bodyPr>
            <a:normAutofit fontScale="47500" lnSpcReduction="20000"/>
          </a:bodyPr>
          <a:lstStyle/>
          <a:p>
            <a:r>
              <a:rPr lang="en-US" dirty="0"/>
              <a:t>									</a:t>
            </a:r>
          </a:p>
          <a:p>
            <a:endParaRPr lang="en-US" dirty="0"/>
          </a:p>
          <a:p>
            <a:endParaRPr lang="en-US" dirty="0"/>
          </a:p>
          <a:p>
            <a:pPr marL="0" indent="0">
              <a:buNone/>
            </a:pPr>
            <a:endParaRPr lang="en-US" dirty="0"/>
          </a:p>
          <a:p>
            <a:endParaRPr lang="en-US" dirty="0"/>
          </a:p>
          <a:p>
            <a:endParaRPr lang="en-US" dirty="0"/>
          </a:p>
          <a:p>
            <a:endParaRPr lang="en-US" dirty="0"/>
          </a:p>
          <a:p>
            <a:endParaRPr lang="en-US" dirty="0"/>
          </a:p>
          <a:p>
            <a:endParaRPr lang="en-US" dirty="0"/>
          </a:p>
          <a:p>
            <a:endParaRPr lang="en-US" dirty="0"/>
          </a:p>
          <a:p>
            <a:r>
              <a:rPr lang="en-US" sz="5100" dirty="0"/>
              <a:t>will work			     		                 won’t work</a:t>
            </a:r>
            <a:endParaRPr lang="cs-CZ" sz="5100" dirty="0"/>
          </a:p>
        </p:txBody>
      </p:sp>
      <p:sp>
        <p:nvSpPr>
          <p:cNvPr id="4" name="Pěticípá hvězda 3"/>
          <p:cNvSpPr/>
          <p:nvPr/>
        </p:nvSpPr>
        <p:spPr>
          <a:xfrm>
            <a:off x="879039" y="2222074"/>
            <a:ext cx="2404717" cy="2357505"/>
          </a:xfrm>
          <a:prstGeom prst="star5">
            <a:avLst/>
          </a:prstGeom>
          <a:solidFill>
            <a:schemeClr val="accent1">
              <a:lumMod val="60000"/>
              <a:lumOff val="40000"/>
            </a:schemeClr>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10" name="Pěticípá hvězda 9"/>
          <p:cNvSpPr/>
          <p:nvPr/>
        </p:nvSpPr>
        <p:spPr>
          <a:xfrm>
            <a:off x="4519970" y="2222074"/>
            <a:ext cx="2641726" cy="2589860"/>
          </a:xfrm>
          <a:prstGeom prst="star5">
            <a:avLst/>
          </a:prstGeom>
          <a:solidFill>
            <a:schemeClr val="accent3"/>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12" name="Obdélník 11"/>
          <p:cNvSpPr/>
          <p:nvPr/>
        </p:nvSpPr>
        <p:spPr>
          <a:xfrm>
            <a:off x="563291" y="707270"/>
            <a:ext cx="318272" cy="1060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13" name="Pěticípá hvězda 12"/>
          <p:cNvSpPr/>
          <p:nvPr/>
        </p:nvSpPr>
        <p:spPr>
          <a:xfrm rot="20192966">
            <a:off x="8988235" y="2338251"/>
            <a:ext cx="2404717" cy="2357505"/>
          </a:xfrm>
          <a:prstGeom prst="star5">
            <a:avLst>
              <a:gd name="adj" fmla="val 50000"/>
              <a:gd name="hf" fmla="val 105146"/>
              <a:gd name="vf" fmla="val 110557"/>
            </a:avLst>
          </a:prstGeom>
          <a:solidFill>
            <a:schemeClr val="bg1">
              <a:lumMod val="75000"/>
            </a:schemeClr>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solidFill>
                <a:srgbClr val="7030A0"/>
              </a:solidFill>
            </a:endParaRPr>
          </a:p>
        </p:txBody>
      </p:sp>
      <p:sp>
        <p:nvSpPr>
          <p:cNvPr id="14" name="Nadpis 1"/>
          <p:cNvSpPr txBox="1">
            <a:spLocks/>
          </p:cNvSpPr>
          <p:nvPr/>
        </p:nvSpPr>
        <p:spPr>
          <a:xfrm>
            <a:off x="1037104" y="579288"/>
            <a:ext cx="9720072" cy="1499616"/>
          </a:xfrm>
          <a:prstGeom prst="rect">
            <a:avLst/>
          </a:prstGeom>
        </p:spPr>
        <p:txBody>
          <a:bodyPr vert="horz" lIns="91440" tIns="45720" rIns="91440" bIns="45720" rtlCol="0" anchor="ctr">
            <a:normAutofit/>
          </a:bodyPr>
          <a:lst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r>
              <a:rPr lang="en-US" dirty="0"/>
              <a:t>Real        mock 	 	  fake</a:t>
            </a:r>
            <a:endParaRPr lang="cs-CZ" dirty="0"/>
          </a:p>
        </p:txBody>
      </p:sp>
    </p:spTree>
    <p:extLst>
      <p:ext uri="{BB962C8B-B14F-4D97-AF65-F5344CB8AC3E}">
        <p14:creationId xmlns:p14="http://schemas.microsoft.com/office/powerpoint/2010/main" val="8745629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Learn more here</a:t>
            </a:r>
            <a:endParaRPr lang="cs-CZ" dirty="0"/>
          </a:p>
        </p:txBody>
      </p:sp>
      <p:sp>
        <p:nvSpPr>
          <p:cNvPr id="3" name="Zástupný symbol pro obsah 2"/>
          <p:cNvSpPr>
            <a:spLocks noGrp="1"/>
          </p:cNvSpPr>
          <p:nvPr>
            <p:ph idx="1"/>
          </p:nvPr>
        </p:nvSpPr>
        <p:spPr>
          <a:xfrm>
            <a:off x="1024128" y="3172614"/>
            <a:ext cx="9720073" cy="3136746"/>
          </a:xfrm>
        </p:spPr>
        <p:txBody>
          <a:bodyPr>
            <a:normAutofit/>
          </a:bodyPr>
          <a:lstStyle/>
          <a:p>
            <a:r>
              <a:rPr lang="cs-CZ" sz="2800" dirty="0">
                <a:solidFill>
                  <a:schemeClr val="accent2"/>
                </a:solidFill>
              </a:rPr>
              <a:t>https://github.com/pester/Pester/issues/68</a:t>
            </a:r>
            <a:r>
              <a:rPr lang="en-US" sz="2800" dirty="0">
                <a:solidFill>
                  <a:schemeClr val="accent2"/>
                </a:solidFill>
              </a:rPr>
              <a:t>2</a:t>
            </a:r>
            <a:endParaRPr lang="cs-CZ" sz="2800" dirty="0">
              <a:solidFill>
                <a:schemeClr val="accent2"/>
              </a:solidFill>
            </a:endParaRPr>
          </a:p>
        </p:txBody>
      </p:sp>
    </p:spTree>
    <p:extLst>
      <p:ext uri="{BB962C8B-B14F-4D97-AF65-F5344CB8AC3E}">
        <p14:creationId xmlns:p14="http://schemas.microsoft.com/office/powerpoint/2010/main" val="1771753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457200" y="4960138"/>
            <a:ext cx="7772400" cy="1783562"/>
          </a:xfrm>
        </p:spPr>
        <p:txBody>
          <a:bodyPr>
            <a:noAutofit/>
          </a:bodyPr>
          <a:lstStyle/>
          <a:p>
            <a:r>
              <a:rPr lang="en-US" sz="8000" dirty="0">
                <a:latin typeface="Iosevka Term Heavy Oblique" panose="02000A09000000000000" pitchFamily="49" charset="0"/>
                <a:ea typeface="Iosevka Term Heavy Oblique" panose="02000A09000000000000" pitchFamily="49" charset="0"/>
              </a:rPr>
              <a:t>Loops in tests</a:t>
            </a:r>
            <a:endParaRPr lang="cs-CZ" sz="8000" dirty="0">
              <a:latin typeface="Iosevka Term Heavy Oblique" panose="02000A09000000000000" pitchFamily="49" charset="0"/>
              <a:ea typeface="Iosevka Term Heavy Oblique" panose="02000A09000000000000" pitchFamily="49" charset="0"/>
            </a:endParaRPr>
          </a:p>
        </p:txBody>
      </p:sp>
      <p:pic>
        <p:nvPicPr>
          <p:cNvPr id="5" name="Zástupný symbol obrázku 4"/>
          <p:cNvPicPr>
            <a:picLocks noGrp="1" noChangeAspect="1"/>
          </p:cNvPicPr>
          <p:nvPr>
            <p:ph type="pic" idx="1"/>
          </p:nvPr>
        </p:nvPicPr>
        <p:blipFill>
          <a:blip r:embed="rId3"/>
          <a:srcRect t="20305" b="20305"/>
          <a:stretch>
            <a:fillRect/>
          </a:stretch>
        </p:blipFill>
        <p:spPr/>
      </p:pic>
      <p:sp>
        <p:nvSpPr>
          <p:cNvPr id="4" name="Zástupný symbol pro text 3"/>
          <p:cNvSpPr>
            <a:spLocks noGrp="1"/>
          </p:cNvSpPr>
          <p:nvPr>
            <p:ph type="body" sz="half" idx="2"/>
          </p:nvPr>
        </p:nvSpPr>
        <p:spPr/>
        <p:txBody>
          <a:bodyPr>
            <a:normAutofit/>
          </a:bodyPr>
          <a:lstStyle/>
          <a:p>
            <a:r>
              <a:rPr lang="en-US" sz="2400" dirty="0"/>
              <a:t>and their friends ifs</a:t>
            </a:r>
            <a:endParaRPr lang="cs-CZ" sz="2400" dirty="0"/>
          </a:p>
        </p:txBody>
      </p:sp>
    </p:spTree>
    <p:extLst>
      <p:ext uri="{BB962C8B-B14F-4D97-AF65-F5344CB8AC3E}">
        <p14:creationId xmlns:p14="http://schemas.microsoft.com/office/powerpoint/2010/main" val="20593355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a:t>Tests					code</a:t>
            </a:r>
            <a:endParaRPr lang="cs-CZ" dirty="0"/>
          </a:p>
        </p:txBody>
      </p:sp>
      <p:sp>
        <p:nvSpPr>
          <p:cNvPr id="4" name="Zástupný symbol pro text 3"/>
          <p:cNvSpPr>
            <a:spLocks noGrp="1"/>
          </p:cNvSpPr>
          <p:nvPr>
            <p:ph type="body" idx="1"/>
          </p:nvPr>
        </p:nvSpPr>
        <p:spPr/>
        <p:txBody>
          <a:bodyPr/>
          <a:lstStyle/>
          <a:p>
            <a:endParaRPr lang="cs-CZ"/>
          </a:p>
        </p:txBody>
      </p:sp>
      <p:sp>
        <p:nvSpPr>
          <p:cNvPr id="5" name="Zástupný symbol pro obsah 4"/>
          <p:cNvSpPr>
            <a:spLocks noGrp="1"/>
          </p:cNvSpPr>
          <p:nvPr>
            <p:ph sz="half" idx="2"/>
          </p:nvPr>
        </p:nvSpPr>
        <p:spPr/>
        <p:txBody>
          <a:bodyPr/>
          <a:lstStyle/>
          <a:p>
            <a:endParaRPr lang="cs-CZ"/>
          </a:p>
        </p:txBody>
      </p:sp>
      <p:sp>
        <p:nvSpPr>
          <p:cNvPr id="6" name="Zástupný symbol pro text 5"/>
          <p:cNvSpPr>
            <a:spLocks noGrp="1"/>
          </p:cNvSpPr>
          <p:nvPr>
            <p:ph type="body" sz="quarter" idx="3"/>
          </p:nvPr>
        </p:nvSpPr>
        <p:spPr/>
        <p:txBody>
          <a:bodyPr/>
          <a:lstStyle/>
          <a:p>
            <a:endParaRPr lang="cs-CZ"/>
          </a:p>
        </p:txBody>
      </p:sp>
      <p:sp>
        <p:nvSpPr>
          <p:cNvPr id="7" name="Zástupný symbol pro obsah 6"/>
          <p:cNvSpPr>
            <a:spLocks noGrp="1"/>
          </p:cNvSpPr>
          <p:nvPr>
            <p:ph sz="quarter" idx="4"/>
          </p:nvPr>
        </p:nvSpPr>
        <p:spPr/>
        <p:txBody>
          <a:bodyPr/>
          <a:lstStyle/>
          <a:p>
            <a:endParaRPr lang="cs-CZ"/>
          </a:p>
        </p:txBody>
      </p:sp>
      <p:sp>
        <p:nvSpPr>
          <p:cNvPr id="53" name="Obdélník 52"/>
          <p:cNvSpPr/>
          <p:nvPr/>
        </p:nvSpPr>
        <p:spPr>
          <a:xfrm>
            <a:off x="715818" y="2057117"/>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54" name="Obdélník 53"/>
          <p:cNvSpPr/>
          <p:nvPr/>
        </p:nvSpPr>
        <p:spPr>
          <a:xfrm>
            <a:off x="715812" y="2210605"/>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55" name="Obdélník 54"/>
          <p:cNvSpPr/>
          <p:nvPr/>
        </p:nvSpPr>
        <p:spPr>
          <a:xfrm>
            <a:off x="715818" y="2352972"/>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56" name="Obdélník 55"/>
          <p:cNvSpPr/>
          <p:nvPr/>
        </p:nvSpPr>
        <p:spPr>
          <a:xfrm>
            <a:off x="715818" y="2496999"/>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57" name="Obdélník 56"/>
          <p:cNvSpPr/>
          <p:nvPr/>
        </p:nvSpPr>
        <p:spPr>
          <a:xfrm>
            <a:off x="715818" y="2648405"/>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58" name="Obdélník 57"/>
          <p:cNvSpPr/>
          <p:nvPr/>
        </p:nvSpPr>
        <p:spPr>
          <a:xfrm>
            <a:off x="715817" y="2796185"/>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59" name="Obdélník 58"/>
          <p:cNvSpPr/>
          <p:nvPr/>
        </p:nvSpPr>
        <p:spPr>
          <a:xfrm>
            <a:off x="715818" y="2945001"/>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60" name="Obdélník 59"/>
          <p:cNvSpPr/>
          <p:nvPr/>
        </p:nvSpPr>
        <p:spPr>
          <a:xfrm>
            <a:off x="715812" y="3098489"/>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61" name="Obdélník 60"/>
          <p:cNvSpPr/>
          <p:nvPr/>
        </p:nvSpPr>
        <p:spPr>
          <a:xfrm>
            <a:off x="715818" y="3240856"/>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62" name="Obdélník 61"/>
          <p:cNvSpPr/>
          <p:nvPr/>
        </p:nvSpPr>
        <p:spPr>
          <a:xfrm>
            <a:off x="715818" y="3384883"/>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63" name="Obdélník 62"/>
          <p:cNvSpPr/>
          <p:nvPr/>
        </p:nvSpPr>
        <p:spPr>
          <a:xfrm>
            <a:off x="715818" y="3536289"/>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64" name="Obdélník 63"/>
          <p:cNvSpPr/>
          <p:nvPr/>
        </p:nvSpPr>
        <p:spPr>
          <a:xfrm>
            <a:off x="715817" y="3684069"/>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65" name="Obdélník 64"/>
          <p:cNvSpPr/>
          <p:nvPr/>
        </p:nvSpPr>
        <p:spPr>
          <a:xfrm>
            <a:off x="715818" y="3831832"/>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66" name="Obdélník 65"/>
          <p:cNvSpPr/>
          <p:nvPr/>
        </p:nvSpPr>
        <p:spPr>
          <a:xfrm>
            <a:off x="715812" y="3985320"/>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67" name="Obdélník 66"/>
          <p:cNvSpPr/>
          <p:nvPr/>
        </p:nvSpPr>
        <p:spPr>
          <a:xfrm>
            <a:off x="715818" y="4127687"/>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68" name="Obdélník 67"/>
          <p:cNvSpPr/>
          <p:nvPr/>
        </p:nvSpPr>
        <p:spPr>
          <a:xfrm>
            <a:off x="715818" y="4271714"/>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69" name="Obdélník 68"/>
          <p:cNvSpPr/>
          <p:nvPr/>
        </p:nvSpPr>
        <p:spPr>
          <a:xfrm>
            <a:off x="715818" y="4423120"/>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70" name="Obdélník 69"/>
          <p:cNvSpPr/>
          <p:nvPr/>
        </p:nvSpPr>
        <p:spPr>
          <a:xfrm>
            <a:off x="715817" y="4570900"/>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71" name="Obdélník 70"/>
          <p:cNvSpPr/>
          <p:nvPr/>
        </p:nvSpPr>
        <p:spPr>
          <a:xfrm>
            <a:off x="715818" y="4720800"/>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72" name="Obdélník 71"/>
          <p:cNvSpPr/>
          <p:nvPr/>
        </p:nvSpPr>
        <p:spPr>
          <a:xfrm>
            <a:off x="715812" y="4874288"/>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73" name="Obdélník 72"/>
          <p:cNvSpPr/>
          <p:nvPr/>
        </p:nvSpPr>
        <p:spPr>
          <a:xfrm>
            <a:off x="715818" y="5016655"/>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74" name="Obdélník 73"/>
          <p:cNvSpPr/>
          <p:nvPr/>
        </p:nvSpPr>
        <p:spPr>
          <a:xfrm>
            <a:off x="715818" y="5160682"/>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75" name="Obdélník 74"/>
          <p:cNvSpPr/>
          <p:nvPr/>
        </p:nvSpPr>
        <p:spPr>
          <a:xfrm>
            <a:off x="715818" y="5312088"/>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76" name="Obdélník 75"/>
          <p:cNvSpPr/>
          <p:nvPr/>
        </p:nvSpPr>
        <p:spPr>
          <a:xfrm>
            <a:off x="715817" y="5459868"/>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77" name="Obdélník 76"/>
          <p:cNvSpPr/>
          <p:nvPr/>
        </p:nvSpPr>
        <p:spPr>
          <a:xfrm>
            <a:off x="715812" y="5614568"/>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78" name="Obdélník 77"/>
          <p:cNvSpPr/>
          <p:nvPr/>
        </p:nvSpPr>
        <p:spPr>
          <a:xfrm>
            <a:off x="715806" y="5768056"/>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79" name="Obdélník 78"/>
          <p:cNvSpPr/>
          <p:nvPr/>
        </p:nvSpPr>
        <p:spPr>
          <a:xfrm>
            <a:off x="715812" y="5910423"/>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80" name="Obdélník 79"/>
          <p:cNvSpPr/>
          <p:nvPr/>
        </p:nvSpPr>
        <p:spPr>
          <a:xfrm>
            <a:off x="715812" y="6054450"/>
            <a:ext cx="2923309" cy="623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109" name="Ovál 108"/>
          <p:cNvSpPr/>
          <p:nvPr/>
        </p:nvSpPr>
        <p:spPr>
          <a:xfrm>
            <a:off x="8535327" y="2210605"/>
            <a:ext cx="437800" cy="437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pic>
        <p:nvPicPr>
          <p:cNvPr id="111" name="Obrázek 110"/>
          <p:cNvPicPr>
            <a:picLocks noChangeAspect="1"/>
          </p:cNvPicPr>
          <p:nvPr/>
        </p:nvPicPr>
        <p:blipFill>
          <a:blip r:embed="rId3"/>
          <a:stretch>
            <a:fillRect/>
          </a:stretch>
        </p:blipFill>
        <p:spPr>
          <a:xfrm>
            <a:off x="6822785" y="2178335"/>
            <a:ext cx="4762500" cy="3629025"/>
          </a:xfrm>
          <a:prstGeom prst="rect">
            <a:avLst/>
          </a:prstGeom>
        </p:spPr>
      </p:pic>
      <p:sp>
        <p:nvSpPr>
          <p:cNvPr id="112" name="Obdélník 111"/>
          <p:cNvSpPr/>
          <p:nvPr/>
        </p:nvSpPr>
        <p:spPr>
          <a:xfrm>
            <a:off x="8104909" y="5459868"/>
            <a:ext cx="3412836" cy="34749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Tree>
    <p:extLst>
      <p:ext uri="{BB962C8B-B14F-4D97-AF65-F5344CB8AC3E}">
        <p14:creationId xmlns:p14="http://schemas.microsoft.com/office/powerpoint/2010/main" val="16293719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Untested loop</a:t>
            </a:r>
            <a:endParaRPr lang="cs-CZ" dirty="0"/>
          </a:p>
        </p:txBody>
      </p:sp>
      <p:sp>
        <p:nvSpPr>
          <p:cNvPr id="3" name="Zástupný symbol pro obsah 2"/>
          <p:cNvSpPr>
            <a:spLocks noGrp="1"/>
          </p:cNvSpPr>
          <p:nvPr>
            <p:ph idx="1"/>
          </p:nvPr>
        </p:nvSpPr>
        <p:spPr/>
        <p:txBody>
          <a:bodyPr>
            <a:normAutofit/>
          </a:bodyPr>
          <a:lstStyle/>
          <a:p>
            <a:r>
              <a:rPr lang="en-US" sz="2800" dirty="0">
                <a:solidFill>
                  <a:schemeClr val="accent2"/>
                </a:solidFill>
              </a:rPr>
              <a:t>$</a:t>
            </a:r>
            <a:r>
              <a:rPr lang="en-US" sz="2800" dirty="0" err="1">
                <a:solidFill>
                  <a:schemeClr val="accent2"/>
                </a:solidFill>
              </a:rPr>
              <a:t>configuration:Servers</a:t>
            </a:r>
            <a:r>
              <a:rPr lang="en-US" sz="2800" dirty="0">
                <a:solidFill>
                  <a:schemeClr val="accent2"/>
                </a:solidFill>
              </a:rPr>
              <a:t> | </a:t>
            </a:r>
            <a:r>
              <a:rPr lang="en-US" sz="2800" dirty="0" err="1">
                <a:solidFill>
                  <a:schemeClr val="accent2"/>
                </a:solidFill>
              </a:rPr>
              <a:t>foreach</a:t>
            </a:r>
            <a:r>
              <a:rPr lang="en-US" sz="2800" dirty="0">
                <a:solidFill>
                  <a:schemeClr val="accent2"/>
                </a:solidFill>
              </a:rPr>
              <a:t> {</a:t>
            </a:r>
          </a:p>
          <a:p>
            <a:r>
              <a:rPr lang="en-US" sz="2800" dirty="0"/>
              <a:t>  It “A test” {</a:t>
            </a:r>
          </a:p>
          <a:p>
            <a:r>
              <a:rPr lang="en-US" sz="2800" dirty="0"/>
              <a:t>    # code</a:t>
            </a:r>
          </a:p>
          <a:p>
            <a:r>
              <a:rPr lang="en-US" sz="2800" dirty="0"/>
              <a:t>  }</a:t>
            </a:r>
          </a:p>
          <a:p>
            <a:r>
              <a:rPr lang="en-US" sz="2800" dirty="0">
                <a:solidFill>
                  <a:schemeClr val="accent2"/>
                </a:solidFill>
              </a:rPr>
              <a:t>}</a:t>
            </a:r>
          </a:p>
          <a:p>
            <a:endParaRPr lang="cs-CZ" sz="2800" dirty="0"/>
          </a:p>
        </p:txBody>
      </p:sp>
    </p:spTree>
    <p:extLst>
      <p:ext uri="{BB962C8B-B14F-4D97-AF65-F5344CB8AC3E}">
        <p14:creationId xmlns:p14="http://schemas.microsoft.com/office/powerpoint/2010/main" val="18634744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Use test cases instead</a:t>
            </a:r>
            <a:endParaRPr lang="cs-CZ" dirty="0"/>
          </a:p>
        </p:txBody>
      </p:sp>
      <p:sp>
        <p:nvSpPr>
          <p:cNvPr id="3" name="Zástupný symbol pro obsah 2"/>
          <p:cNvSpPr>
            <a:spLocks noGrp="1"/>
          </p:cNvSpPr>
          <p:nvPr>
            <p:ph idx="1"/>
          </p:nvPr>
        </p:nvSpPr>
        <p:spPr/>
        <p:txBody>
          <a:bodyPr>
            <a:normAutofit/>
          </a:bodyPr>
          <a:lstStyle/>
          <a:p>
            <a:r>
              <a:rPr lang="en-US" sz="2800" dirty="0"/>
              <a:t>It “A test” –</a:t>
            </a:r>
            <a:r>
              <a:rPr lang="en-US" sz="2800" dirty="0" err="1"/>
              <a:t>TestCases</a:t>
            </a:r>
            <a:r>
              <a:rPr lang="en-US" sz="2800" dirty="0"/>
              <a:t> @(</a:t>
            </a:r>
          </a:p>
          <a:p>
            <a:pPr marL="0" indent="0">
              <a:buNone/>
            </a:pPr>
            <a:r>
              <a:rPr lang="en-US" sz="2800" dirty="0"/>
              <a:t>     @{ Server = “server1”},</a:t>
            </a:r>
          </a:p>
          <a:p>
            <a:pPr marL="0" indent="0">
              <a:buNone/>
            </a:pPr>
            <a:r>
              <a:rPr lang="en-US" sz="2800" dirty="0"/>
              <a:t>     . . . </a:t>
            </a:r>
          </a:p>
          <a:p>
            <a:r>
              <a:rPr lang="en-US" sz="2800" dirty="0"/>
              <a:t>) {</a:t>
            </a:r>
          </a:p>
          <a:p>
            <a:r>
              <a:rPr lang="en-US" sz="2800" dirty="0"/>
              <a:t>    # code</a:t>
            </a:r>
          </a:p>
          <a:p>
            <a:r>
              <a:rPr lang="en-US" sz="2800" dirty="0"/>
              <a:t>  }</a:t>
            </a:r>
          </a:p>
          <a:p>
            <a:r>
              <a:rPr lang="en-US" sz="2800" dirty="0">
                <a:solidFill>
                  <a:schemeClr val="accent2"/>
                </a:solidFill>
              </a:rPr>
              <a:t>}</a:t>
            </a:r>
          </a:p>
          <a:p>
            <a:endParaRPr lang="cs-CZ" sz="2800" dirty="0"/>
          </a:p>
        </p:txBody>
      </p:sp>
    </p:spTree>
    <p:extLst>
      <p:ext uri="{BB962C8B-B14F-4D97-AF65-F5344CB8AC3E}">
        <p14:creationId xmlns:p14="http://schemas.microsoft.com/office/powerpoint/2010/main" val="40306932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Untested condition</a:t>
            </a:r>
            <a:endParaRPr lang="cs-CZ" dirty="0"/>
          </a:p>
        </p:txBody>
      </p:sp>
      <p:sp>
        <p:nvSpPr>
          <p:cNvPr id="3" name="Zástupný symbol pro obsah 2"/>
          <p:cNvSpPr>
            <a:spLocks noGrp="1"/>
          </p:cNvSpPr>
          <p:nvPr>
            <p:ph idx="1"/>
          </p:nvPr>
        </p:nvSpPr>
        <p:spPr/>
        <p:txBody>
          <a:bodyPr>
            <a:normAutofit/>
          </a:bodyPr>
          <a:lstStyle/>
          <a:p>
            <a:r>
              <a:rPr lang="en-US" sz="2800" dirty="0">
                <a:solidFill>
                  <a:schemeClr val="accent2"/>
                </a:solidFill>
              </a:rPr>
              <a:t>if ($</a:t>
            </a:r>
            <a:r>
              <a:rPr lang="en-US" sz="2800" dirty="0" err="1">
                <a:solidFill>
                  <a:schemeClr val="accent2"/>
                </a:solidFill>
              </a:rPr>
              <a:t>PSVersionTable.PsVersion.Major</a:t>
            </a:r>
            <a:r>
              <a:rPr lang="en-US" sz="2800" dirty="0">
                <a:solidFill>
                  <a:schemeClr val="accent2"/>
                </a:solidFill>
              </a:rPr>
              <a:t> –</a:t>
            </a:r>
            <a:r>
              <a:rPr lang="en-US" sz="2800" dirty="0" err="1">
                <a:solidFill>
                  <a:schemeClr val="accent2"/>
                </a:solidFill>
              </a:rPr>
              <a:t>ge</a:t>
            </a:r>
            <a:r>
              <a:rPr lang="en-US" sz="2800" dirty="0">
                <a:solidFill>
                  <a:schemeClr val="accent2"/>
                </a:solidFill>
              </a:rPr>
              <a:t> 5){</a:t>
            </a:r>
          </a:p>
          <a:p>
            <a:r>
              <a:rPr lang="en-US" sz="2800" dirty="0"/>
              <a:t>  It “A test running only on </a:t>
            </a:r>
            <a:r>
              <a:rPr lang="en-US" sz="2800" dirty="0" err="1"/>
              <a:t>powershell</a:t>
            </a:r>
            <a:r>
              <a:rPr lang="en-US" sz="2800" dirty="0"/>
              <a:t> 5=”{</a:t>
            </a:r>
          </a:p>
          <a:p>
            <a:r>
              <a:rPr lang="en-US" sz="2800" dirty="0"/>
              <a:t>    # code</a:t>
            </a:r>
          </a:p>
          <a:p>
            <a:r>
              <a:rPr lang="en-US" sz="2800" dirty="0"/>
              <a:t>  }</a:t>
            </a:r>
          </a:p>
          <a:p>
            <a:r>
              <a:rPr lang="en-US" sz="2800" dirty="0">
                <a:solidFill>
                  <a:schemeClr val="accent2"/>
                </a:solidFill>
              </a:rPr>
              <a:t>}</a:t>
            </a:r>
          </a:p>
          <a:p>
            <a:endParaRPr lang="cs-CZ" sz="2800" dirty="0"/>
          </a:p>
        </p:txBody>
      </p:sp>
    </p:spTree>
    <p:extLst>
      <p:ext uri="{BB962C8B-B14F-4D97-AF65-F5344CB8AC3E}">
        <p14:creationId xmlns:p14="http://schemas.microsoft.com/office/powerpoint/2010/main" val="108630672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Use custom function instead</a:t>
            </a:r>
            <a:endParaRPr lang="cs-CZ" dirty="0"/>
          </a:p>
        </p:txBody>
      </p:sp>
      <p:sp>
        <p:nvSpPr>
          <p:cNvPr id="3" name="Zástupný symbol pro obsah 2"/>
          <p:cNvSpPr>
            <a:spLocks noGrp="1"/>
          </p:cNvSpPr>
          <p:nvPr>
            <p:ph idx="1"/>
          </p:nvPr>
        </p:nvSpPr>
        <p:spPr/>
        <p:txBody>
          <a:bodyPr>
            <a:normAutofit/>
          </a:bodyPr>
          <a:lstStyle/>
          <a:p>
            <a:r>
              <a:rPr lang="en-US" sz="2800" dirty="0">
                <a:solidFill>
                  <a:schemeClr val="accent2">
                    <a:lumMod val="75000"/>
                  </a:schemeClr>
                </a:solidFill>
              </a:rPr>
              <a:t>Invoke-OnPowerShell5OrLaterOnly {</a:t>
            </a:r>
          </a:p>
          <a:p>
            <a:r>
              <a:rPr lang="en-US" sz="2800" dirty="0"/>
              <a:t>  It “A test” {</a:t>
            </a:r>
          </a:p>
          <a:p>
            <a:r>
              <a:rPr lang="en-US" sz="2800" dirty="0"/>
              <a:t>    # code</a:t>
            </a:r>
          </a:p>
          <a:p>
            <a:r>
              <a:rPr lang="en-US" sz="2800" dirty="0"/>
              <a:t>  }</a:t>
            </a:r>
          </a:p>
          <a:p>
            <a:r>
              <a:rPr lang="en-US" sz="2800" dirty="0">
                <a:solidFill>
                  <a:schemeClr val="accent2">
                    <a:lumMod val="75000"/>
                  </a:schemeClr>
                </a:solidFill>
              </a:rPr>
              <a:t>}</a:t>
            </a:r>
          </a:p>
          <a:p>
            <a:endParaRPr lang="cs-CZ" sz="2800" dirty="0"/>
          </a:p>
        </p:txBody>
      </p:sp>
    </p:spTree>
    <p:extLst>
      <p:ext uri="{BB962C8B-B14F-4D97-AF65-F5344CB8AC3E}">
        <p14:creationId xmlns:p14="http://schemas.microsoft.com/office/powerpoint/2010/main" val="315154136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noAutofit/>
          </a:bodyPr>
          <a:lstStyle/>
          <a:p>
            <a:r>
              <a:rPr lang="en-US" sz="8000" dirty="0"/>
              <a:t>Re-usable tests</a:t>
            </a:r>
            <a:endParaRPr lang="cs-CZ" sz="8000" dirty="0"/>
          </a:p>
        </p:txBody>
      </p:sp>
      <p:pic>
        <p:nvPicPr>
          <p:cNvPr id="6" name="Picture Placeholder 5"/>
          <p:cNvPicPr>
            <a:picLocks noGrp="1" noChangeAspect="1"/>
          </p:cNvPicPr>
          <p:nvPr>
            <p:ph type="pic" idx="1"/>
          </p:nvPr>
        </p:nvPicPr>
        <p:blipFill>
          <a:blip r:embed="rId3"/>
          <a:srcRect t="30960" b="30960"/>
          <a:stretch>
            <a:fillRect/>
          </a:stretch>
        </p:blipFill>
        <p:spPr/>
      </p:pic>
      <p:sp>
        <p:nvSpPr>
          <p:cNvPr id="4" name="Zástupný symbol pro text 3"/>
          <p:cNvSpPr>
            <a:spLocks noGrp="1"/>
          </p:cNvSpPr>
          <p:nvPr>
            <p:ph type="body" sz="half" idx="2"/>
          </p:nvPr>
        </p:nvSpPr>
        <p:spPr/>
        <p:txBody>
          <a:bodyPr/>
          <a:lstStyle/>
          <a:p>
            <a:endParaRPr lang="cs-CZ"/>
          </a:p>
        </p:txBody>
      </p:sp>
    </p:spTree>
    <p:extLst>
      <p:ext uri="{BB962C8B-B14F-4D97-AF65-F5344CB8AC3E}">
        <p14:creationId xmlns:p14="http://schemas.microsoft.com/office/powerpoint/2010/main" val="24560199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1024128" y="585216"/>
            <a:ext cx="9720072" cy="5811428"/>
          </a:xfrm>
        </p:spPr>
        <p:txBody>
          <a:bodyPr>
            <a:normAutofit/>
          </a:bodyPr>
          <a:lstStyle/>
          <a:p>
            <a:r>
              <a:rPr lang="en-US" sz="8000" dirty="0"/>
              <a:t>Make sure that the </a:t>
            </a:r>
            <a:r>
              <a:rPr lang="en-US" sz="8000" dirty="0">
                <a:solidFill>
                  <a:schemeClr val="accent2">
                    <a:lumMod val="75000"/>
                  </a:schemeClr>
                </a:solidFill>
              </a:rPr>
              <a:t>lack of data</a:t>
            </a:r>
            <a:r>
              <a:rPr lang="en-US" sz="8000" dirty="0"/>
              <a:t> fails your tests</a:t>
            </a:r>
            <a:endParaRPr lang="cs-CZ" sz="8000" dirty="0">
              <a:solidFill>
                <a:schemeClr val="accent2"/>
              </a:solidFill>
            </a:endParaRPr>
          </a:p>
        </p:txBody>
      </p:sp>
      <p:sp>
        <p:nvSpPr>
          <p:cNvPr id="4" name="Obdélník 3"/>
          <p:cNvSpPr/>
          <p:nvPr/>
        </p:nvSpPr>
        <p:spPr>
          <a:xfrm>
            <a:off x="411480" y="648393"/>
            <a:ext cx="590204" cy="15046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Tree>
    <p:extLst>
      <p:ext uri="{BB962C8B-B14F-4D97-AF65-F5344CB8AC3E}">
        <p14:creationId xmlns:p14="http://schemas.microsoft.com/office/powerpoint/2010/main" val="558503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It’s just ifs, exceptions</a:t>
            </a:r>
            <a:endParaRPr lang="cs-CZ" dirty="0"/>
          </a:p>
        </p:txBody>
      </p:sp>
      <p:sp>
        <p:nvSpPr>
          <p:cNvPr id="3" name="Zástupný symbol pro obsah 2"/>
          <p:cNvSpPr>
            <a:spLocks noGrp="1"/>
          </p:cNvSpPr>
          <p:nvPr>
            <p:ph sz="half" idx="1"/>
          </p:nvPr>
        </p:nvSpPr>
        <p:spPr/>
        <p:txBody>
          <a:bodyPr>
            <a:normAutofit fontScale="92500" lnSpcReduction="10000"/>
          </a:bodyPr>
          <a:lstStyle/>
          <a:p>
            <a:pPr marL="0" indent="0">
              <a:buNone/>
            </a:pPr>
            <a:endParaRPr lang="cs-CZ" dirty="0"/>
          </a:p>
        </p:txBody>
      </p:sp>
      <p:sp>
        <p:nvSpPr>
          <p:cNvPr id="4" name="Zástupný symbol pro obsah 3"/>
          <p:cNvSpPr>
            <a:spLocks noGrp="1"/>
          </p:cNvSpPr>
          <p:nvPr>
            <p:ph sz="half" idx="2"/>
          </p:nvPr>
        </p:nvSpPr>
        <p:spPr>
          <a:xfrm>
            <a:off x="980902" y="2901142"/>
            <a:ext cx="9763298" cy="3408218"/>
          </a:xfrm>
        </p:spPr>
        <p:txBody>
          <a:bodyPr>
            <a:normAutofit fontScale="92500" lnSpcReduction="10000"/>
          </a:bodyPr>
          <a:lstStyle/>
          <a:p>
            <a:pPr marL="0" indent="0">
              <a:buNone/>
            </a:pPr>
            <a:r>
              <a:rPr lang="en-US" dirty="0"/>
              <a:t>function </a:t>
            </a:r>
            <a:r>
              <a:rPr lang="en-US" b="1" dirty="0"/>
              <a:t>Should-</a:t>
            </a:r>
            <a:r>
              <a:rPr lang="en-US" b="1" dirty="0" err="1"/>
              <a:t>BeEqual</a:t>
            </a:r>
            <a:r>
              <a:rPr lang="en-US" dirty="0"/>
              <a:t> ($Expected, $Actual) {</a:t>
            </a:r>
          </a:p>
          <a:p>
            <a:pPr marL="0" indent="0">
              <a:buNone/>
            </a:pPr>
            <a:r>
              <a:rPr lang="en-US" dirty="0"/>
              <a:t>  if (</a:t>
            </a:r>
            <a:r>
              <a:rPr lang="en-US" dirty="0">
                <a:solidFill>
                  <a:schemeClr val="accent2">
                    <a:lumMod val="75000"/>
                  </a:schemeClr>
                </a:solidFill>
              </a:rPr>
              <a:t>$Expected -ne $Actual</a:t>
            </a:r>
            <a:r>
              <a:rPr lang="en-US" dirty="0"/>
              <a:t>)</a:t>
            </a:r>
          </a:p>
          <a:p>
            <a:pPr marL="0" indent="0">
              <a:buNone/>
            </a:pPr>
            <a:r>
              <a:rPr lang="en-US" dirty="0"/>
              <a:t>  {</a:t>
            </a:r>
          </a:p>
          <a:p>
            <a:pPr marL="0" indent="0">
              <a:buNone/>
            </a:pPr>
            <a:r>
              <a:rPr lang="en-US" dirty="0"/>
              <a:t>    </a:t>
            </a:r>
            <a:r>
              <a:rPr lang="en-US" dirty="0">
                <a:solidFill>
                  <a:schemeClr val="accent2">
                    <a:lumMod val="75000"/>
                  </a:schemeClr>
                </a:solidFill>
              </a:rPr>
              <a:t>throw [Exception]</a:t>
            </a:r>
            <a:r>
              <a:rPr lang="en-US" dirty="0"/>
              <a:t>`</a:t>
            </a:r>
          </a:p>
          <a:p>
            <a:pPr marL="0" indent="0">
              <a:buNone/>
            </a:pPr>
            <a:r>
              <a:rPr lang="en-US" dirty="0"/>
              <a:t>    "Expected the actual value to be '$Expected'" +</a:t>
            </a:r>
          </a:p>
          <a:p>
            <a:pPr marL="0" indent="0">
              <a:buNone/>
            </a:pPr>
            <a:r>
              <a:rPr lang="en-US" dirty="0"/>
              <a:t>    "but it was '$Actual'."</a:t>
            </a:r>
          </a:p>
          <a:p>
            <a:pPr marL="0" indent="0">
              <a:buNone/>
            </a:pPr>
            <a:r>
              <a:rPr lang="en-US" dirty="0"/>
              <a:t>  } </a:t>
            </a:r>
          </a:p>
          <a:p>
            <a:pPr marL="0" indent="0">
              <a:buNone/>
            </a:pPr>
            <a:r>
              <a:rPr lang="en-US" dirty="0"/>
              <a:t>}</a:t>
            </a:r>
          </a:p>
          <a:p>
            <a:pPr marL="0" indent="0">
              <a:buNone/>
            </a:pPr>
            <a:endParaRPr lang="cs-CZ" dirty="0"/>
          </a:p>
        </p:txBody>
      </p:sp>
    </p:spTree>
    <p:extLst>
      <p:ext uri="{BB962C8B-B14F-4D97-AF65-F5344CB8AC3E}">
        <p14:creationId xmlns:p14="http://schemas.microsoft.com/office/powerpoint/2010/main" val="22801405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457200" y="4960138"/>
            <a:ext cx="7772400" cy="1523212"/>
          </a:xfrm>
        </p:spPr>
        <p:txBody>
          <a:bodyPr>
            <a:noAutofit/>
          </a:bodyPr>
          <a:lstStyle/>
          <a:p>
            <a:r>
              <a:rPr lang="en-US" sz="7200" dirty="0">
                <a:latin typeface="Iosevka Term Heavy Oblique" panose="02000A09000000000000" pitchFamily="49" charset="0"/>
                <a:ea typeface="Iosevka Term Heavy Oblique" panose="02000A09000000000000" pitchFamily="49" charset="0"/>
              </a:rPr>
              <a:t>Mixing commands with queries</a:t>
            </a:r>
            <a:endParaRPr lang="cs-CZ" sz="7200" dirty="0">
              <a:latin typeface="Iosevka Term Heavy Oblique" panose="02000A09000000000000" pitchFamily="49" charset="0"/>
              <a:ea typeface="Iosevka Term Heavy Oblique" panose="02000A09000000000000" pitchFamily="49" charset="0"/>
            </a:endParaRPr>
          </a:p>
        </p:txBody>
      </p:sp>
      <p:pic>
        <p:nvPicPr>
          <p:cNvPr id="5" name="Zástupný symbol obrázku 4"/>
          <p:cNvPicPr>
            <a:picLocks noGrp="1" noChangeAspect="1"/>
          </p:cNvPicPr>
          <p:nvPr>
            <p:ph type="pic" idx="1"/>
          </p:nvPr>
        </p:nvPicPr>
        <p:blipFill>
          <a:blip r:embed="rId3"/>
          <a:srcRect t="21868" b="21868"/>
          <a:stretch>
            <a:fillRect/>
          </a:stretch>
        </p:blipFill>
        <p:spPr/>
      </p:pic>
      <p:sp>
        <p:nvSpPr>
          <p:cNvPr id="4" name="Zástupný symbol pro text 3"/>
          <p:cNvSpPr>
            <a:spLocks noGrp="1"/>
          </p:cNvSpPr>
          <p:nvPr>
            <p:ph type="body" sz="half" idx="2"/>
          </p:nvPr>
        </p:nvSpPr>
        <p:spPr/>
        <p:txBody>
          <a:bodyPr>
            <a:normAutofit/>
          </a:bodyPr>
          <a:lstStyle/>
          <a:p>
            <a:r>
              <a:rPr lang="en-US" sz="2400" dirty="0"/>
              <a:t>and apples with oranges</a:t>
            </a:r>
            <a:endParaRPr lang="cs-CZ" sz="2400" dirty="0"/>
          </a:p>
        </p:txBody>
      </p:sp>
    </p:spTree>
    <p:extLst>
      <p:ext uri="{BB962C8B-B14F-4D97-AF65-F5344CB8AC3E}">
        <p14:creationId xmlns:p14="http://schemas.microsoft.com/office/powerpoint/2010/main" val="2743170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query</a:t>
            </a:r>
            <a:endParaRPr lang="cs-CZ" dirty="0"/>
          </a:p>
        </p:txBody>
      </p:sp>
      <p:sp>
        <p:nvSpPr>
          <p:cNvPr id="3" name="Zástupný symbol pro obsah 2"/>
          <p:cNvSpPr>
            <a:spLocks noGrp="1"/>
          </p:cNvSpPr>
          <p:nvPr>
            <p:ph idx="1"/>
          </p:nvPr>
        </p:nvSpPr>
        <p:spPr/>
        <p:txBody>
          <a:bodyPr/>
          <a:lstStyle/>
          <a:p>
            <a:pPr marL="0" indent="0">
              <a:buNone/>
            </a:pPr>
            <a:r>
              <a:rPr lang="en-US" sz="4000" dirty="0">
                <a:solidFill>
                  <a:schemeClr val="accent2"/>
                </a:solidFill>
              </a:rPr>
              <a:t>Get-Item</a:t>
            </a:r>
          </a:p>
          <a:p>
            <a:endParaRPr lang="en-US" sz="4000" dirty="0"/>
          </a:p>
          <a:p>
            <a:pPr marL="0" indent="0">
              <a:buNone/>
            </a:pPr>
            <a:r>
              <a:rPr lang="en-US" sz="4000" dirty="0"/>
              <a:t>Primarily run for the returned value</a:t>
            </a:r>
          </a:p>
        </p:txBody>
      </p:sp>
    </p:spTree>
    <p:extLst>
      <p:ext uri="{BB962C8B-B14F-4D97-AF65-F5344CB8AC3E}">
        <p14:creationId xmlns:p14="http://schemas.microsoft.com/office/powerpoint/2010/main" val="42352780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command</a:t>
            </a:r>
            <a:endParaRPr lang="cs-CZ" dirty="0"/>
          </a:p>
        </p:txBody>
      </p:sp>
      <p:sp>
        <p:nvSpPr>
          <p:cNvPr id="3" name="Zástupný symbol pro obsah 2"/>
          <p:cNvSpPr>
            <a:spLocks noGrp="1"/>
          </p:cNvSpPr>
          <p:nvPr>
            <p:ph idx="1"/>
          </p:nvPr>
        </p:nvSpPr>
        <p:spPr/>
        <p:txBody>
          <a:bodyPr/>
          <a:lstStyle/>
          <a:p>
            <a:pPr marL="0" indent="0">
              <a:buNone/>
            </a:pPr>
            <a:r>
              <a:rPr lang="en-US" sz="3600" dirty="0">
                <a:solidFill>
                  <a:schemeClr val="accent2"/>
                </a:solidFill>
              </a:rPr>
              <a:t>Remove-Item</a:t>
            </a:r>
            <a:endParaRPr lang="en-US" dirty="0"/>
          </a:p>
          <a:p>
            <a:pPr marL="0" indent="0">
              <a:buNone/>
            </a:pPr>
            <a:endParaRPr lang="en-US" sz="3600" dirty="0">
              <a:solidFill>
                <a:schemeClr val="accent2"/>
              </a:solidFill>
            </a:endParaRPr>
          </a:p>
          <a:p>
            <a:pPr marL="0" indent="0">
              <a:buNone/>
            </a:pPr>
            <a:r>
              <a:rPr lang="en-US" sz="3600" dirty="0"/>
              <a:t>Primarily run for it’s side effect</a:t>
            </a:r>
          </a:p>
        </p:txBody>
      </p:sp>
    </p:spTree>
    <p:extLst>
      <p:ext uri="{BB962C8B-B14F-4D97-AF65-F5344CB8AC3E}">
        <p14:creationId xmlns:p14="http://schemas.microsoft.com/office/powerpoint/2010/main" val="10405688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Pure function</a:t>
            </a:r>
            <a:endParaRPr lang="cs-CZ" dirty="0"/>
          </a:p>
        </p:txBody>
      </p:sp>
      <p:sp>
        <p:nvSpPr>
          <p:cNvPr id="3" name="Zástupný symbol pro obsah 2"/>
          <p:cNvSpPr>
            <a:spLocks noGrp="1"/>
          </p:cNvSpPr>
          <p:nvPr>
            <p:ph idx="1"/>
          </p:nvPr>
        </p:nvSpPr>
        <p:spPr/>
        <p:txBody>
          <a:bodyPr/>
          <a:lstStyle/>
          <a:p>
            <a:pPr marL="0" indent="0">
              <a:buNone/>
            </a:pPr>
            <a:r>
              <a:rPr lang="en-US" sz="3200" dirty="0"/>
              <a:t>function Add-Value ([</a:t>
            </a:r>
            <a:r>
              <a:rPr lang="en-US" sz="3200" dirty="0" err="1"/>
              <a:t>int</a:t>
            </a:r>
            <a:r>
              <a:rPr lang="en-US" sz="3200" dirty="0"/>
              <a:t>]$A, [</a:t>
            </a:r>
            <a:r>
              <a:rPr lang="en-US" sz="3200" dirty="0" err="1"/>
              <a:t>int</a:t>
            </a:r>
            <a:r>
              <a:rPr lang="en-US" sz="3200" dirty="0"/>
              <a:t>]$B) {</a:t>
            </a:r>
          </a:p>
          <a:p>
            <a:pPr marL="0" indent="0">
              <a:buNone/>
            </a:pPr>
            <a:r>
              <a:rPr lang="en-US" sz="3200" dirty="0"/>
              <a:t>	$A + $B</a:t>
            </a:r>
          </a:p>
          <a:p>
            <a:pPr marL="0" indent="0">
              <a:buNone/>
            </a:pPr>
            <a:r>
              <a:rPr lang="en-US" sz="3200" dirty="0"/>
              <a:t>}</a:t>
            </a:r>
          </a:p>
          <a:p>
            <a:pPr marL="0" indent="0">
              <a:buNone/>
            </a:pPr>
            <a:endParaRPr lang="en-US" sz="3600" dirty="0"/>
          </a:p>
          <a:p>
            <a:pPr marL="0" indent="0">
              <a:buNone/>
            </a:pPr>
            <a:endParaRPr lang="en-US" sz="3600" dirty="0"/>
          </a:p>
        </p:txBody>
      </p:sp>
    </p:spTree>
    <p:extLst>
      <p:ext uri="{BB962C8B-B14F-4D97-AF65-F5344CB8AC3E}">
        <p14:creationId xmlns:p14="http://schemas.microsoft.com/office/powerpoint/2010/main" val="34002641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noAutofit/>
          </a:bodyPr>
          <a:lstStyle/>
          <a:p>
            <a:r>
              <a:rPr lang="en-US" sz="8000" dirty="0"/>
              <a:t>TDD</a:t>
            </a:r>
            <a:endParaRPr lang="cs-CZ" sz="8000" dirty="0"/>
          </a:p>
        </p:txBody>
      </p:sp>
      <p:pic>
        <p:nvPicPr>
          <p:cNvPr id="8" name="Picture Placeholder 7"/>
          <p:cNvPicPr>
            <a:picLocks noGrp="1" noChangeAspect="1"/>
          </p:cNvPicPr>
          <p:nvPr>
            <p:ph type="pic" idx="1"/>
          </p:nvPr>
        </p:nvPicPr>
        <p:blipFill>
          <a:blip r:embed="rId3"/>
          <a:srcRect t="32053" b="32053"/>
          <a:stretch>
            <a:fillRect/>
          </a:stretch>
        </p:blipFill>
        <p:spPr/>
      </p:pic>
      <p:sp>
        <p:nvSpPr>
          <p:cNvPr id="4" name="Zástupný symbol pro text 3"/>
          <p:cNvSpPr>
            <a:spLocks noGrp="1"/>
          </p:cNvSpPr>
          <p:nvPr>
            <p:ph type="body" sz="half" idx="2"/>
          </p:nvPr>
        </p:nvSpPr>
        <p:spPr/>
        <p:txBody>
          <a:bodyPr/>
          <a:lstStyle/>
          <a:p>
            <a:endParaRPr lang="cs-CZ"/>
          </a:p>
        </p:txBody>
      </p:sp>
    </p:spTree>
    <p:extLst>
      <p:ext uri="{BB962C8B-B14F-4D97-AF65-F5344CB8AC3E}">
        <p14:creationId xmlns:p14="http://schemas.microsoft.com/office/powerpoint/2010/main" val="37961156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normAutofit fontScale="90000"/>
          </a:bodyPr>
          <a:lstStyle/>
          <a:p>
            <a:r>
              <a:rPr lang="en-US" sz="8000" dirty="0"/>
              <a:t>No acceptance tests</a:t>
            </a:r>
            <a:endParaRPr lang="cs-CZ" sz="8000" dirty="0"/>
          </a:p>
        </p:txBody>
      </p:sp>
      <p:pic>
        <p:nvPicPr>
          <p:cNvPr id="6" name="Picture Placeholder 5"/>
          <p:cNvPicPr>
            <a:picLocks noGrp="1" noChangeAspect="1"/>
          </p:cNvPicPr>
          <p:nvPr>
            <p:ph type="pic" idx="1"/>
          </p:nvPr>
        </p:nvPicPr>
        <p:blipFill>
          <a:blip r:embed="rId2"/>
          <a:srcRect t="33782" b="33782"/>
          <a:stretch>
            <a:fillRect/>
          </a:stretch>
        </p:blipFill>
        <p:spPr/>
      </p:pic>
      <p:sp>
        <p:nvSpPr>
          <p:cNvPr id="4" name="Zástupný symbol pro text 3"/>
          <p:cNvSpPr>
            <a:spLocks noGrp="1"/>
          </p:cNvSpPr>
          <p:nvPr>
            <p:ph type="body" sz="half" idx="2"/>
          </p:nvPr>
        </p:nvSpPr>
        <p:spPr/>
        <p:txBody>
          <a:bodyPr/>
          <a:lstStyle/>
          <a:p>
            <a:endParaRPr lang="cs-CZ"/>
          </a:p>
        </p:txBody>
      </p:sp>
    </p:spTree>
    <p:extLst>
      <p:ext uri="{BB962C8B-B14F-4D97-AF65-F5344CB8AC3E}">
        <p14:creationId xmlns:p14="http://schemas.microsoft.com/office/powerpoint/2010/main" val="26467918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normAutofit fontScale="90000"/>
          </a:bodyPr>
          <a:lstStyle/>
          <a:p>
            <a:r>
              <a:rPr lang="en-US" sz="8000" dirty="0">
                <a:latin typeface="Iosevka Term Heavy Oblique" panose="02000A09000000000000" pitchFamily="49" charset="0"/>
                <a:ea typeface="Iosevka Term Heavy Oblique" panose="02000A09000000000000" pitchFamily="49" charset="0"/>
              </a:rPr>
              <a:t>Not thinking about the code</a:t>
            </a:r>
            <a:endParaRPr lang="cs-CZ" sz="8000" dirty="0"/>
          </a:p>
        </p:txBody>
      </p:sp>
      <p:pic>
        <p:nvPicPr>
          <p:cNvPr id="6" name="Picture Placeholder 5"/>
          <p:cNvPicPr>
            <a:picLocks noGrp="1" noChangeAspect="1"/>
          </p:cNvPicPr>
          <p:nvPr>
            <p:ph type="pic" idx="1"/>
          </p:nvPr>
        </p:nvPicPr>
        <p:blipFill>
          <a:blip r:embed="rId2"/>
          <a:srcRect t="21868" b="21868"/>
          <a:stretch>
            <a:fillRect/>
          </a:stretch>
        </p:blipFill>
        <p:spPr/>
      </p:pic>
      <p:sp>
        <p:nvSpPr>
          <p:cNvPr id="4" name="Zástupný symbol pro text 3"/>
          <p:cNvSpPr>
            <a:spLocks noGrp="1"/>
          </p:cNvSpPr>
          <p:nvPr>
            <p:ph type="body" sz="half" idx="2"/>
          </p:nvPr>
        </p:nvSpPr>
        <p:spPr/>
        <p:txBody>
          <a:bodyPr/>
          <a:lstStyle/>
          <a:p>
            <a:endParaRPr lang="cs-CZ"/>
          </a:p>
        </p:txBody>
      </p:sp>
    </p:spTree>
    <p:extLst>
      <p:ext uri="{BB962C8B-B14F-4D97-AF65-F5344CB8AC3E}">
        <p14:creationId xmlns:p14="http://schemas.microsoft.com/office/powerpoint/2010/main" val="28202712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564230"/>
          </a:xfrm>
        </p:spPr>
        <p:txBody>
          <a:bodyPr>
            <a:noAutofit/>
          </a:bodyPr>
          <a:lstStyle/>
          <a:p>
            <a:r>
              <a:rPr lang="en-US" sz="8000" dirty="0"/>
              <a:t>Touching code and tests</a:t>
            </a:r>
            <a:endParaRPr lang="cs-CZ" sz="8000" dirty="0"/>
          </a:p>
        </p:txBody>
      </p:sp>
      <p:sp>
        <p:nvSpPr>
          <p:cNvPr id="3" name="Picture Placeholder 2"/>
          <p:cNvSpPr>
            <a:spLocks noGrp="1"/>
          </p:cNvSpPr>
          <p:nvPr>
            <p:ph type="pic" idx="1"/>
          </p:nvPr>
        </p:nvSpPr>
        <p:spPr/>
      </p:sp>
      <p:sp>
        <p:nvSpPr>
          <p:cNvPr id="4" name="Text Placeholder 3"/>
          <p:cNvSpPr>
            <a:spLocks noGrp="1"/>
          </p:cNvSpPr>
          <p:nvPr>
            <p:ph type="body" sz="half" idx="2"/>
          </p:nvPr>
        </p:nvSpPr>
        <p:spPr/>
        <p:txBody>
          <a:bodyPr/>
          <a:lstStyle/>
          <a:p>
            <a:r>
              <a:rPr lang="en-US" dirty="0"/>
              <a:t>at the same time</a:t>
            </a:r>
            <a:endParaRPr lang="cs-CZ" dirty="0"/>
          </a:p>
        </p:txBody>
      </p:sp>
    </p:spTree>
    <p:extLst>
      <p:ext uri="{BB962C8B-B14F-4D97-AF65-F5344CB8AC3E}">
        <p14:creationId xmlns:p14="http://schemas.microsoft.com/office/powerpoint/2010/main" val="34927082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564230"/>
          </a:xfrm>
        </p:spPr>
        <p:txBody>
          <a:bodyPr>
            <a:noAutofit/>
          </a:bodyPr>
          <a:lstStyle/>
          <a:p>
            <a:r>
              <a:rPr lang="en-US" sz="8000" dirty="0"/>
              <a:t>Doing </a:t>
            </a:r>
            <a:r>
              <a:rPr lang="en-US" sz="8000" dirty="0" err="1"/>
              <a:t>tdd</a:t>
            </a:r>
            <a:r>
              <a:rPr lang="en-US" sz="8000" dirty="0"/>
              <a:t> all the time</a:t>
            </a:r>
            <a:endParaRPr lang="cs-CZ" sz="8000" dirty="0"/>
          </a:p>
        </p:txBody>
      </p:sp>
      <p:sp>
        <p:nvSpPr>
          <p:cNvPr id="3" name="Picture Placeholder 2"/>
          <p:cNvSpPr>
            <a:spLocks noGrp="1"/>
          </p:cNvSpPr>
          <p:nvPr>
            <p:ph type="pic" idx="1"/>
          </p:nvPr>
        </p:nvSpPr>
        <p:spPr/>
      </p:sp>
      <p:sp>
        <p:nvSpPr>
          <p:cNvPr id="4" name="Text Placeholder 3"/>
          <p:cNvSpPr>
            <a:spLocks noGrp="1"/>
          </p:cNvSpPr>
          <p:nvPr>
            <p:ph type="body" sz="half" idx="2"/>
          </p:nvPr>
        </p:nvSpPr>
        <p:spPr/>
        <p:txBody>
          <a:bodyPr/>
          <a:lstStyle/>
          <a:p>
            <a:endParaRPr lang="cs-CZ" dirty="0"/>
          </a:p>
        </p:txBody>
      </p:sp>
    </p:spTree>
    <p:extLst>
      <p:ext uri="{BB962C8B-B14F-4D97-AF65-F5344CB8AC3E}">
        <p14:creationId xmlns:p14="http://schemas.microsoft.com/office/powerpoint/2010/main" val="59847307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normAutofit/>
          </a:bodyPr>
          <a:lstStyle/>
          <a:p>
            <a:r>
              <a:rPr lang="en-US" sz="8000" dirty="0"/>
              <a:t>The ideal case</a:t>
            </a:r>
            <a:endParaRPr lang="cs-CZ" sz="8000" dirty="0"/>
          </a:p>
        </p:txBody>
      </p:sp>
      <p:pic>
        <p:nvPicPr>
          <p:cNvPr id="5" name="Zástupný symbol obrázku 4"/>
          <p:cNvPicPr>
            <a:picLocks noGrp="1" noChangeAspect="1"/>
          </p:cNvPicPr>
          <p:nvPr>
            <p:ph type="pic" idx="1"/>
          </p:nvPr>
        </p:nvPicPr>
        <p:blipFill>
          <a:blip r:embed="rId3"/>
          <a:srcRect t="24993" b="24993"/>
          <a:stretch>
            <a:fillRect/>
          </a:stretch>
        </p:blipFill>
        <p:spPr/>
      </p:pic>
      <p:sp>
        <p:nvSpPr>
          <p:cNvPr id="4" name="Zástupný symbol pro text 3"/>
          <p:cNvSpPr>
            <a:spLocks noGrp="1"/>
          </p:cNvSpPr>
          <p:nvPr>
            <p:ph type="body" sz="half" idx="2"/>
          </p:nvPr>
        </p:nvSpPr>
        <p:spPr/>
        <p:txBody>
          <a:bodyPr/>
          <a:lstStyle/>
          <a:p>
            <a:r>
              <a:rPr lang="en-US" dirty="0"/>
              <a:t>so we know what to strive for</a:t>
            </a:r>
            <a:endParaRPr lang="cs-CZ" dirty="0"/>
          </a:p>
        </p:txBody>
      </p:sp>
    </p:spTree>
    <p:extLst>
      <p:ext uri="{BB962C8B-B14F-4D97-AF65-F5344CB8AC3E}">
        <p14:creationId xmlns:p14="http://schemas.microsoft.com/office/powerpoint/2010/main" val="686445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And try catch</a:t>
            </a:r>
            <a:endParaRPr lang="cs-CZ" dirty="0"/>
          </a:p>
        </p:txBody>
      </p:sp>
      <p:sp>
        <p:nvSpPr>
          <p:cNvPr id="3" name="Zástupný symbol pro obsah 2"/>
          <p:cNvSpPr>
            <a:spLocks noGrp="1"/>
          </p:cNvSpPr>
          <p:nvPr>
            <p:ph sz="half" idx="1"/>
          </p:nvPr>
        </p:nvSpPr>
        <p:spPr>
          <a:xfrm>
            <a:off x="1024126" y="2286000"/>
            <a:ext cx="10680193" cy="4023360"/>
          </a:xfrm>
        </p:spPr>
        <p:txBody>
          <a:bodyPr>
            <a:normAutofit/>
          </a:bodyPr>
          <a:lstStyle/>
          <a:p>
            <a:pPr marL="0" indent="0">
              <a:buNone/>
            </a:pPr>
            <a:r>
              <a:rPr lang="en-US" dirty="0"/>
              <a:t>function It($Name, [</a:t>
            </a:r>
            <a:r>
              <a:rPr lang="en-US" dirty="0" err="1"/>
              <a:t>ScriptBlock</a:t>
            </a:r>
            <a:r>
              <a:rPr lang="en-US" dirty="0"/>
              <a:t>] $Test) {</a:t>
            </a:r>
          </a:p>
          <a:p>
            <a:pPr marL="0" indent="0">
              <a:buNone/>
            </a:pPr>
            <a:r>
              <a:rPr lang="en-US" dirty="0"/>
              <a:t>  </a:t>
            </a:r>
            <a:r>
              <a:rPr lang="en-US" dirty="0">
                <a:solidFill>
                  <a:schemeClr val="accent2">
                    <a:lumMod val="75000"/>
                  </a:schemeClr>
                </a:solidFill>
              </a:rPr>
              <a:t>try {</a:t>
            </a:r>
          </a:p>
          <a:p>
            <a:pPr marL="0" indent="0">
              <a:buNone/>
            </a:pPr>
            <a:r>
              <a:rPr lang="en-US" dirty="0"/>
              <a:t>    $null = &amp; $Test</a:t>
            </a:r>
          </a:p>
          <a:p>
            <a:pPr marL="0" indent="0">
              <a:buNone/>
            </a:pPr>
            <a:r>
              <a:rPr lang="en-US" dirty="0"/>
              <a:t>    Write-Host -</a:t>
            </a:r>
            <a:r>
              <a:rPr lang="en-US" dirty="0" err="1"/>
              <a:t>ForegroundColor</a:t>
            </a:r>
            <a:r>
              <a:rPr lang="en-US" dirty="0"/>
              <a:t> Green [+] $Name</a:t>
            </a:r>
          </a:p>
          <a:p>
            <a:pPr marL="0" indent="0">
              <a:buNone/>
            </a:pPr>
            <a:r>
              <a:rPr lang="en-US" dirty="0"/>
              <a:t>  </a:t>
            </a:r>
            <a:r>
              <a:rPr lang="en-US" dirty="0">
                <a:solidFill>
                  <a:schemeClr val="accent2">
                    <a:lumMod val="75000"/>
                  </a:schemeClr>
                </a:solidFill>
              </a:rPr>
              <a:t>} catch {</a:t>
            </a:r>
          </a:p>
          <a:p>
            <a:pPr marL="0" indent="0">
              <a:buNone/>
            </a:pPr>
            <a:r>
              <a:rPr lang="en-US" dirty="0"/>
              <a:t>    Write-Host -</a:t>
            </a:r>
            <a:r>
              <a:rPr lang="en-US" dirty="0" err="1"/>
              <a:t>ForegroundColor</a:t>
            </a:r>
            <a:r>
              <a:rPr lang="en-US" dirty="0"/>
              <a:t> Red [-] $Name</a:t>
            </a:r>
          </a:p>
          <a:p>
            <a:pPr marL="0" indent="0">
              <a:buNone/>
            </a:pPr>
            <a:r>
              <a:rPr lang="en-US" dirty="0"/>
              <a:t>  </a:t>
            </a:r>
            <a:r>
              <a:rPr lang="en-US" dirty="0">
                <a:solidFill>
                  <a:schemeClr val="accent2">
                    <a:lumMod val="75000"/>
                  </a:schemeClr>
                </a:solidFill>
              </a:rPr>
              <a:t>}</a:t>
            </a:r>
          </a:p>
          <a:p>
            <a:pPr marL="0" indent="0">
              <a:buNone/>
            </a:pPr>
            <a:r>
              <a:rPr lang="en-US" dirty="0"/>
              <a:t>}</a:t>
            </a:r>
            <a:endParaRPr lang="cs-CZ" dirty="0"/>
          </a:p>
        </p:txBody>
      </p:sp>
    </p:spTree>
    <p:extLst>
      <p:ext uri="{BB962C8B-B14F-4D97-AF65-F5344CB8AC3E}">
        <p14:creationId xmlns:p14="http://schemas.microsoft.com/office/powerpoint/2010/main" val="64369745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Ideal test is</a:t>
            </a:r>
            <a:endParaRPr lang="cs-CZ" dirty="0"/>
          </a:p>
        </p:txBody>
      </p:sp>
      <p:sp>
        <p:nvSpPr>
          <p:cNvPr id="3" name="Zástupný symbol pro obsah 2"/>
          <p:cNvSpPr>
            <a:spLocks noGrp="1"/>
          </p:cNvSpPr>
          <p:nvPr>
            <p:ph sz="half" idx="1"/>
          </p:nvPr>
        </p:nvSpPr>
        <p:spPr/>
        <p:txBody>
          <a:bodyPr>
            <a:noAutofit/>
          </a:bodyPr>
          <a:lstStyle/>
          <a:p>
            <a:pPr marL="0" indent="0">
              <a:buNone/>
            </a:pPr>
            <a:r>
              <a:rPr lang="en-US" sz="2800" b="1" dirty="0"/>
              <a:t>F</a:t>
            </a:r>
            <a:r>
              <a:rPr lang="en-US" sz="2800" dirty="0"/>
              <a:t>ast</a:t>
            </a:r>
          </a:p>
          <a:p>
            <a:pPr marL="0" indent="0">
              <a:buNone/>
            </a:pPr>
            <a:r>
              <a:rPr lang="en-US" sz="2800" b="1" dirty="0"/>
              <a:t>I</a:t>
            </a:r>
            <a:r>
              <a:rPr lang="en-US" sz="2800" dirty="0"/>
              <a:t>solated</a:t>
            </a:r>
          </a:p>
          <a:p>
            <a:pPr marL="0" indent="0">
              <a:buNone/>
            </a:pPr>
            <a:r>
              <a:rPr lang="en-US" sz="2800" b="1" dirty="0"/>
              <a:t>R</a:t>
            </a:r>
            <a:r>
              <a:rPr lang="en-US" sz="2800" dirty="0"/>
              <a:t>epeatable</a:t>
            </a:r>
          </a:p>
          <a:p>
            <a:pPr marL="0" indent="0">
              <a:buNone/>
            </a:pPr>
            <a:r>
              <a:rPr lang="en-US" sz="2800" b="1" dirty="0"/>
              <a:t>S</a:t>
            </a:r>
            <a:r>
              <a:rPr lang="en-US" sz="2800" dirty="0"/>
              <a:t>elf-validating</a:t>
            </a:r>
          </a:p>
          <a:p>
            <a:pPr marL="0" indent="0">
              <a:buNone/>
            </a:pPr>
            <a:r>
              <a:rPr lang="en-US" sz="2800" b="1" dirty="0"/>
              <a:t>T</a:t>
            </a:r>
            <a:r>
              <a:rPr lang="en-US" sz="2800" dirty="0"/>
              <a:t>imely</a:t>
            </a:r>
          </a:p>
          <a:p>
            <a:pPr marL="0" indent="0">
              <a:buNone/>
            </a:pPr>
            <a:r>
              <a:rPr lang="en-US" sz="2800" dirty="0"/>
              <a:t>Small</a:t>
            </a:r>
          </a:p>
          <a:p>
            <a:pPr marL="0" indent="0">
              <a:buNone/>
            </a:pPr>
            <a:r>
              <a:rPr lang="en-US" sz="2800" dirty="0"/>
              <a:t>Readable</a:t>
            </a:r>
          </a:p>
          <a:p>
            <a:pPr marL="0" indent="0">
              <a:buNone/>
            </a:pPr>
            <a:endParaRPr lang="en-US" sz="2800" dirty="0"/>
          </a:p>
        </p:txBody>
      </p:sp>
      <p:sp>
        <p:nvSpPr>
          <p:cNvPr id="4" name="Zástupný symbol pro obsah 3"/>
          <p:cNvSpPr>
            <a:spLocks noGrp="1"/>
          </p:cNvSpPr>
          <p:nvPr>
            <p:ph sz="half" idx="2"/>
          </p:nvPr>
        </p:nvSpPr>
        <p:spPr/>
        <p:txBody>
          <a:bodyPr>
            <a:normAutofit/>
          </a:bodyPr>
          <a:lstStyle/>
          <a:p>
            <a:pPr marL="0" indent="0">
              <a:buNone/>
            </a:pPr>
            <a:r>
              <a:rPr lang="en-US" sz="2800" dirty="0"/>
              <a:t>Failing with descriptive messages</a:t>
            </a:r>
          </a:p>
          <a:p>
            <a:pPr marL="0" indent="0">
              <a:buNone/>
            </a:pPr>
            <a:r>
              <a:rPr lang="en-US" sz="2800" dirty="0"/>
              <a:t>Failing in assertion</a:t>
            </a:r>
          </a:p>
          <a:p>
            <a:pPr marL="0" indent="0">
              <a:buNone/>
            </a:pPr>
            <a:endParaRPr lang="cs-CZ" sz="2800" dirty="0"/>
          </a:p>
        </p:txBody>
      </p:sp>
    </p:spTree>
    <p:extLst>
      <p:ext uri="{BB962C8B-B14F-4D97-AF65-F5344CB8AC3E}">
        <p14:creationId xmlns:p14="http://schemas.microsoft.com/office/powerpoint/2010/main" val="26552791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1024128" y="585216"/>
            <a:ext cx="9720072" cy="6040028"/>
          </a:xfrm>
        </p:spPr>
        <p:txBody>
          <a:bodyPr>
            <a:normAutofit/>
          </a:bodyPr>
          <a:lstStyle/>
          <a:p>
            <a:r>
              <a:rPr lang="en-US" sz="8000" dirty="0"/>
              <a:t>Testing is simple, </a:t>
            </a:r>
            <a:r>
              <a:rPr lang="en-US" sz="8000" dirty="0">
                <a:solidFill>
                  <a:schemeClr val="accent2"/>
                </a:solidFill>
              </a:rPr>
              <a:t>unless you make it difficult.</a:t>
            </a:r>
            <a:endParaRPr lang="cs-CZ" sz="8000" dirty="0">
              <a:solidFill>
                <a:schemeClr val="accent2"/>
              </a:solidFill>
            </a:endParaRPr>
          </a:p>
        </p:txBody>
      </p:sp>
      <p:sp>
        <p:nvSpPr>
          <p:cNvPr id="3" name="Zástupný symbol pro obsah 2"/>
          <p:cNvSpPr>
            <a:spLocks noGrp="1"/>
          </p:cNvSpPr>
          <p:nvPr>
            <p:ph sz="half" idx="1"/>
          </p:nvPr>
        </p:nvSpPr>
        <p:spPr>
          <a:xfrm>
            <a:off x="889461" y="7003473"/>
            <a:ext cx="10827327" cy="615142"/>
          </a:xfrm>
        </p:spPr>
        <p:txBody>
          <a:bodyPr>
            <a:normAutofit/>
          </a:bodyPr>
          <a:lstStyle/>
          <a:p>
            <a:r>
              <a:rPr lang="en-US" sz="3200" dirty="0"/>
              <a:t>1 | Should Be 2  </a:t>
            </a:r>
            <a:r>
              <a:rPr lang="en-US" sz="3200" dirty="0">
                <a:solidFill>
                  <a:schemeClr val="tx1">
                    <a:lumMod val="50000"/>
                    <a:lumOff val="50000"/>
                  </a:schemeClr>
                </a:solidFill>
              </a:rPr>
              <a:t>- ? -&gt;</a:t>
            </a:r>
            <a:r>
              <a:rPr lang="en-US" sz="3200" dirty="0"/>
              <a:t>   </a:t>
            </a:r>
            <a:r>
              <a:rPr lang="en-US" sz="3200" dirty="0">
                <a:solidFill>
                  <a:srgbClr val="FF0000"/>
                </a:solidFill>
              </a:rPr>
              <a:t>[-] test failed</a:t>
            </a:r>
          </a:p>
          <a:p>
            <a:endParaRPr lang="en-US" sz="3200" dirty="0">
              <a:solidFill>
                <a:srgbClr val="CC0000"/>
              </a:solidFill>
            </a:endParaRPr>
          </a:p>
          <a:p>
            <a:endParaRPr lang="en-US" sz="3200" dirty="0">
              <a:solidFill>
                <a:srgbClr val="CC0000"/>
              </a:solidFill>
            </a:endParaRPr>
          </a:p>
        </p:txBody>
      </p:sp>
      <p:sp>
        <p:nvSpPr>
          <p:cNvPr id="5" name="Obdélník 4"/>
          <p:cNvSpPr/>
          <p:nvPr/>
        </p:nvSpPr>
        <p:spPr>
          <a:xfrm>
            <a:off x="627611" y="760615"/>
            <a:ext cx="340822" cy="10723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Tree>
    <p:extLst>
      <p:ext uri="{BB962C8B-B14F-4D97-AF65-F5344CB8AC3E}">
        <p14:creationId xmlns:p14="http://schemas.microsoft.com/office/powerpoint/2010/main" val="144356041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rázek 1"/>
          <p:cNvPicPr>
            <a:picLocks noChangeAspect="1"/>
          </p:cNvPicPr>
          <p:nvPr/>
        </p:nvPicPr>
        <p:blipFill>
          <a:blip r:embed="rId2"/>
          <a:stretch>
            <a:fillRect/>
          </a:stretch>
        </p:blipFill>
        <p:spPr>
          <a:xfrm>
            <a:off x="1066800" y="428122"/>
            <a:ext cx="10058400" cy="5531856"/>
          </a:xfrm>
          <a:prstGeom prst="rect">
            <a:avLst/>
          </a:prstGeom>
        </p:spPr>
      </p:pic>
      <p:sp>
        <p:nvSpPr>
          <p:cNvPr id="3" name="TextovéPole 2"/>
          <p:cNvSpPr txBox="1"/>
          <p:nvPr/>
        </p:nvSpPr>
        <p:spPr>
          <a:xfrm>
            <a:off x="7131050" y="6191250"/>
            <a:ext cx="4800600" cy="461665"/>
          </a:xfrm>
          <a:prstGeom prst="rect">
            <a:avLst/>
          </a:prstGeom>
          <a:noFill/>
        </p:spPr>
        <p:txBody>
          <a:bodyPr wrap="square" rtlCol="0">
            <a:spAutoFit/>
          </a:bodyPr>
          <a:lstStyle/>
          <a:p>
            <a:r>
              <a:rPr lang="cs-CZ" sz="2400" dirty="0">
                <a:solidFill>
                  <a:schemeClr val="accent3"/>
                </a:solidFill>
              </a:rPr>
              <a:t>https://www.cngroup.dk/</a:t>
            </a:r>
          </a:p>
        </p:txBody>
      </p:sp>
    </p:spTree>
    <p:extLst>
      <p:ext uri="{BB962C8B-B14F-4D97-AF65-F5344CB8AC3E}">
        <p14:creationId xmlns:p14="http://schemas.microsoft.com/office/powerpoint/2010/main" val="33492820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2" name="TextovéPole 1"/>
          <p:cNvSpPr txBox="1"/>
          <p:nvPr/>
        </p:nvSpPr>
        <p:spPr>
          <a:xfrm>
            <a:off x="241300" y="952500"/>
            <a:ext cx="11893550" cy="5570756"/>
          </a:xfrm>
          <a:prstGeom prst="rect">
            <a:avLst/>
          </a:prstGeom>
          <a:noFill/>
        </p:spPr>
        <p:txBody>
          <a:bodyPr wrap="square" rtlCol="0">
            <a:spAutoFit/>
          </a:bodyPr>
          <a:lstStyle/>
          <a:p>
            <a:r>
              <a:rPr lang="en-US" sz="18000" dirty="0">
                <a:solidFill>
                  <a:schemeClr val="bg1"/>
                </a:solidFill>
                <a:latin typeface="Iosevka Term Heavy Oblique" panose="02000A09000000000000" pitchFamily="49" charset="0"/>
                <a:ea typeface="Iosevka Term Heavy Oblique" panose="02000A09000000000000" pitchFamily="49" charset="0"/>
              </a:rPr>
              <a:t>THAT’S IT!</a:t>
            </a:r>
            <a:endParaRPr lang="en-US" sz="9600" dirty="0"/>
          </a:p>
          <a:p>
            <a:r>
              <a:rPr lang="en-US" sz="8000" dirty="0">
                <a:solidFill>
                  <a:schemeClr val="bg1"/>
                </a:solidFill>
              </a:rPr>
              <a:t>											</a:t>
            </a:r>
          </a:p>
          <a:p>
            <a:r>
              <a:rPr lang="en-US" sz="9600" dirty="0">
                <a:solidFill>
                  <a:schemeClr val="bg1"/>
                </a:solidFill>
              </a:rPr>
              <a:t>													@nohwnd</a:t>
            </a:r>
            <a:endParaRPr lang="cs-CZ" sz="9600" dirty="0">
              <a:solidFill>
                <a:schemeClr val="bg1"/>
              </a:solidFill>
            </a:endParaRPr>
          </a:p>
        </p:txBody>
      </p:sp>
      <p:cxnSp>
        <p:nvCxnSpPr>
          <p:cNvPr id="4" name="Přímá spojnice 3"/>
          <p:cNvCxnSpPr/>
          <p:nvPr/>
        </p:nvCxnSpPr>
        <p:spPr>
          <a:xfrm flipV="1">
            <a:off x="529936" y="3429000"/>
            <a:ext cx="10700558" cy="12700"/>
          </a:xfrm>
          <a:prstGeom prst="line">
            <a:avLst/>
          </a:prstGeom>
          <a:ln w="1936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16580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noAutofit/>
          </a:bodyPr>
          <a:lstStyle/>
          <a:p>
            <a:r>
              <a:rPr lang="en-US" sz="7200" dirty="0"/>
              <a:t>Non-descriptive </a:t>
            </a:r>
            <a:br>
              <a:rPr lang="en-US" sz="7200" dirty="0"/>
            </a:br>
            <a:r>
              <a:rPr lang="en-US" sz="7200" dirty="0"/>
              <a:t>test names</a:t>
            </a:r>
            <a:endParaRPr lang="cs-CZ" sz="7200" dirty="0"/>
          </a:p>
        </p:txBody>
      </p:sp>
      <p:pic>
        <p:nvPicPr>
          <p:cNvPr id="5" name="Zástupný symbol obrázku 4"/>
          <p:cNvPicPr>
            <a:picLocks noGrp="1" noChangeAspect="1"/>
          </p:cNvPicPr>
          <p:nvPr>
            <p:ph type="pic" idx="1"/>
          </p:nvPr>
        </p:nvPicPr>
        <p:blipFill>
          <a:blip r:embed="rId3"/>
          <a:srcRect t="12490" b="12490"/>
          <a:stretch>
            <a:fillRect/>
          </a:stretch>
        </p:blipFill>
        <p:spPr/>
      </p:pic>
      <p:sp>
        <p:nvSpPr>
          <p:cNvPr id="4" name="Zástupný symbol pro text 3"/>
          <p:cNvSpPr>
            <a:spLocks noGrp="1"/>
          </p:cNvSpPr>
          <p:nvPr>
            <p:ph type="body" sz="half" idx="2"/>
          </p:nvPr>
        </p:nvSpPr>
        <p:spPr/>
        <p:txBody>
          <a:bodyPr>
            <a:normAutofit/>
          </a:bodyPr>
          <a:lstStyle/>
          <a:p>
            <a:r>
              <a:rPr lang="en-US" sz="2400" dirty="0"/>
              <a:t>do-something</a:t>
            </a:r>
            <a:endParaRPr lang="cs-CZ" sz="2400" dirty="0"/>
          </a:p>
        </p:txBody>
      </p:sp>
    </p:spTree>
    <p:extLst>
      <p:ext uri="{BB962C8B-B14F-4D97-AF65-F5344CB8AC3E}">
        <p14:creationId xmlns:p14="http://schemas.microsoft.com/office/powerpoint/2010/main" val="484474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What’s happening?</a:t>
            </a:r>
            <a:endParaRPr lang="cs-CZ" dirty="0"/>
          </a:p>
        </p:txBody>
      </p:sp>
      <p:sp>
        <p:nvSpPr>
          <p:cNvPr id="3" name="Zástupný symbol pro obsah 2"/>
          <p:cNvSpPr>
            <a:spLocks noGrp="1"/>
          </p:cNvSpPr>
          <p:nvPr>
            <p:ph idx="1"/>
          </p:nvPr>
        </p:nvSpPr>
        <p:spPr/>
        <p:txBody>
          <a:bodyPr numCol="2">
            <a:normAutofit/>
          </a:bodyPr>
          <a:lstStyle/>
          <a:p>
            <a:r>
              <a:rPr lang="en-US" sz="2400" dirty="0"/>
              <a:t>Test1</a:t>
            </a:r>
          </a:p>
          <a:p>
            <a:r>
              <a:rPr lang="en-US" sz="2400" dirty="0"/>
              <a:t>Do something</a:t>
            </a:r>
          </a:p>
          <a:p>
            <a:r>
              <a:rPr lang="en-US" sz="2400" dirty="0"/>
              <a:t>Fails</a:t>
            </a:r>
          </a:p>
          <a:p>
            <a:r>
              <a:rPr lang="en-US" sz="2400" dirty="0"/>
              <a:t>Runs correctly</a:t>
            </a:r>
          </a:p>
          <a:p>
            <a:r>
              <a:rPr lang="en-US" sz="2400" dirty="0"/>
              <a:t>Negative values</a:t>
            </a:r>
          </a:p>
          <a:p>
            <a:r>
              <a:rPr lang="en-US" sz="2400" dirty="0"/>
              <a:t>Positive values</a:t>
            </a:r>
          </a:p>
          <a:p>
            <a:r>
              <a:rPr lang="en-US" sz="2400" dirty="0"/>
              <a:t>Empty file</a:t>
            </a:r>
          </a:p>
          <a:p>
            <a:r>
              <a:rPr lang="en-US" sz="2400" dirty="0"/>
              <a:t>Wrong file</a:t>
            </a:r>
          </a:p>
          <a:p>
            <a:r>
              <a:rPr lang="en-US" sz="2400" dirty="0"/>
              <a:t>Load file </a:t>
            </a:r>
          </a:p>
          <a:p>
            <a:r>
              <a:rPr lang="en-US" sz="2400" dirty="0"/>
              <a:t>Returns result</a:t>
            </a:r>
          </a:p>
          <a:p>
            <a:r>
              <a:rPr lang="en-US" sz="2400" dirty="0"/>
              <a:t>Add operation</a:t>
            </a:r>
          </a:p>
          <a:p>
            <a:r>
              <a:rPr lang="en-US" sz="2400" dirty="0"/>
              <a:t>Does not fail</a:t>
            </a:r>
          </a:p>
          <a:p>
            <a:r>
              <a:rPr lang="en-US" sz="2400" dirty="0"/>
              <a:t>Has error</a:t>
            </a:r>
          </a:p>
          <a:p>
            <a:r>
              <a:rPr lang="en-US" sz="2400" dirty="0"/>
              <a:t>Returns message</a:t>
            </a:r>
          </a:p>
          <a:p>
            <a:r>
              <a:rPr lang="en-US" dirty="0"/>
              <a:t>Add 1 and 2</a:t>
            </a:r>
          </a:p>
          <a:p>
            <a:r>
              <a:rPr lang="en-US" dirty="0"/>
              <a:t>Delete locked file</a:t>
            </a:r>
            <a:endParaRPr lang="cs-CZ" dirty="0"/>
          </a:p>
        </p:txBody>
      </p:sp>
    </p:spTree>
    <p:extLst>
      <p:ext uri="{BB962C8B-B14F-4D97-AF65-F5344CB8AC3E}">
        <p14:creationId xmlns:p14="http://schemas.microsoft.com/office/powerpoint/2010/main" val="2622313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en-US" dirty="0"/>
              <a:t>Now I know!</a:t>
            </a:r>
            <a:endParaRPr lang="cs-CZ" dirty="0"/>
          </a:p>
        </p:txBody>
      </p:sp>
      <p:sp>
        <p:nvSpPr>
          <p:cNvPr id="5" name="Zástupný symbol pro obsah 2"/>
          <p:cNvSpPr txBox="1">
            <a:spLocks/>
          </p:cNvSpPr>
          <p:nvPr/>
        </p:nvSpPr>
        <p:spPr>
          <a:xfrm>
            <a:off x="698269" y="1965959"/>
            <a:ext cx="4788131" cy="3969327"/>
          </a:xfrm>
          <a:prstGeom prst="rect">
            <a:avLst/>
          </a:prstGeom>
        </p:spPr>
        <p:txBody>
          <a:bodyPr vert="horz" lIns="45720" tIns="45720" rIns="45720" bIns="45720" numCol="1" spcCol="720000" rtlCol="0">
            <a:noAutofit/>
          </a:bodyPr>
          <a:lst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800" dirty="0"/>
              <a:t>Given </a:t>
            </a:r>
            <a:r>
              <a:rPr lang="en-US" sz="2800" dirty="0">
                <a:solidFill>
                  <a:schemeClr val="accent2">
                    <a:lumMod val="75000"/>
                  </a:schemeClr>
                </a:solidFill>
              </a:rPr>
              <a:t>1</a:t>
            </a:r>
            <a:r>
              <a:rPr lang="en-US" sz="2800" dirty="0"/>
              <a:t> and </a:t>
            </a:r>
            <a:r>
              <a:rPr lang="en-US" sz="2800" dirty="0">
                <a:solidFill>
                  <a:schemeClr val="accent2">
                    <a:lumMod val="75000"/>
                  </a:schemeClr>
                </a:solidFill>
              </a:rPr>
              <a:t>5</a:t>
            </a:r>
            <a:r>
              <a:rPr lang="en-US" sz="2800" dirty="0"/>
              <a:t> it returns </a:t>
            </a:r>
            <a:r>
              <a:rPr lang="en-US" sz="2800" dirty="0">
                <a:solidFill>
                  <a:schemeClr val="accent2">
                    <a:lumMod val="75000"/>
                  </a:schemeClr>
                </a:solidFill>
              </a:rPr>
              <a:t>6</a:t>
            </a:r>
          </a:p>
          <a:p>
            <a:pPr marL="0" indent="0">
              <a:buFont typeface="Tw Cen MT" panose="020B0602020104020603" pitchFamily="34" charset="0"/>
              <a:buNone/>
            </a:pPr>
            <a:endParaRPr lang="en-US" sz="2000" dirty="0"/>
          </a:p>
          <a:p>
            <a:pPr marL="0" indent="0">
              <a:buFont typeface="Tw Cen MT" panose="020B0602020104020603" pitchFamily="34" charset="0"/>
              <a:buNone/>
            </a:pPr>
            <a:r>
              <a:rPr lang="en-US" sz="2800" dirty="0"/>
              <a:t>Given a </a:t>
            </a:r>
            <a:r>
              <a:rPr lang="en-US" sz="2800" dirty="0">
                <a:solidFill>
                  <a:schemeClr val="accent2">
                    <a:lumMod val="75000"/>
                  </a:schemeClr>
                </a:solidFill>
              </a:rPr>
              <a:t>valid username and password</a:t>
            </a:r>
            <a:r>
              <a:rPr lang="en-US" sz="2800" dirty="0"/>
              <a:t> it </a:t>
            </a:r>
            <a:r>
              <a:rPr lang="en-US" sz="2800" dirty="0">
                <a:solidFill>
                  <a:schemeClr val="accent2">
                    <a:lumMod val="75000"/>
                  </a:schemeClr>
                </a:solidFill>
              </a:rPr>
              <a:t>logs the user in</a:t>
            </a:r>
          </a:p>
          <a:p>
            <a:pPr marL="0" indent="0">
              <a:buFont typeface="Tw Cen MT" panose="020B0602020104020603" pitchFamily="34" charset="0"/>
              <a:buNone/>
            </a:pPr>
            <a:endParaRPr lang="en-US" sz="2000" dirty="0"/>
          </a:p>
          <a:p>
            <a:pPr marL="0" indent="0">
              <a:buFont typeface="Tw Cen MT" panose="020B0602020104020603" pitchFamily="34" charset="0"/>
              <a:buNone/>
            </a:pPr>
            <a:r>
              <a:rPr lang="en-US" sz="2800" dirty="0"/>
              <a:t>Given </a:t>
            </a:r>
            <a:r>
              <a:rPr lang="en-US" sz="2800" dirty="0">
                <a:solidFill>
                  <a:schemeClr val="accent2">
                    <a:lumMod val="75000"/>
                  </a:schemeClr>
                </a:solidFill>
              </a:rPr>
              <a:t>invalid password </a:t>
            </a:r>
            <a:r>
              <a:rPr lang="en-US" sz="2800" dirty="0"/>
              <a:t>it </a:t>
            </a:r>
            <a:r>
              <a:rPr lang="en-US" sz="2800" dirty="0">
                <a:solidFill>
                  <a:schemeClr val="accent2">
                    <a:lumMod val="75000"/>
                  </a:schemeClr>
                </a:solidFill>
              </a:rPr>
              <a:t>throws an unauthorized exception</a:t>
            </a:r>
          </a:p>
          <a:p>
            <a:pPr marL="0" indent="0">
              <a:buFont typeface="Tw Cen MT" panose="020B0602020104020603" pitchFamily="34" charset="0"/>
              <a:buNone/>
            </a:pPr>
            <a:endParaRPr lang="en-US" sz="2800" dirty="0"/>
          </a:p>
          <a:p>
            <a:pPr marL="0" indent="0">
              <a:buFont typeface="Tw Cen MT" panose="020B0602020104020603" pitchFamily="34" charset="0"/>
              <a:buNone/>
            </a:pPr>
            <a:endParaRPr lang="en-US" sz="2800" dirty="0"/>
          </a:p>
          <a:p>
            <a:pPr marL="0" indent="0">
              <a:buFont typeface="Tw Cen MT" panose="020B0602020104020603" pitchFamily="34" charset="0"/>
              <a:buNone/>
            </a:pPr>
            <a:endParaRPr lang="en-US" sz="2800" dirty="0"/>
          </a:p>
          <a:p>
            <a:pPr marL="0" indent="0">
              <a:buFont typeface="Tw Cen MT" panose="020B0602020104020603" pitchFamily="34" charset="0"/>
              <a:buNone/>
            </a:pPr>
            <a:endParaRPr lang="en-US" sz="2800" dirty="0"/>
          </a:p>
        </p:txBody>
      </p:sp>
      <p:sp>
        <p:nvSpPr>
          <p:cNvPr id="6" name="Zástupný symbol pro obsah 2"/>
          <p:cNvSpPr txBox="1">
            <a:spLocks/>
          </p:cNvSpPr>
          <p:nvPr/>
        </p:nvSpPr>
        <p:spPr>
          <a:xfrm>
            <a:off x="6355357" y="2366300"/>
            <a:ext cx="4678403" cy="39430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a:lstStyle>
          <a:p>
            <a:endParaRPr lang="en-US" dirty="0"/>
          </a:p>
        </p:txBody>
      </p:sp>
      <p:sp>
        <p:nvSpPr>
          <p:cNvPr id="7" name="Zástupný symbol pro obsah 2"/>
          <p:cNvSpPr txBox="1">
            <a:spLocks/>
          </p:cNvSpPr>
          <p:nvPr/>
        </p:nvSpPr>
        <p:spPr>
          <a:xfrm>
            <a:off x="6567054" y="2025396"/>
            <a:ext cx="5245608" cy="3969327"/>
          </a:xfrm>
          <a:prstGeom prst="rect">
            <a:avLst/>
          </a:prstGeom>
        </p:spPr>
        <p:txBody>
          <a:bodyPr vert="horz" lIns="45720" tIns="45720" rIns="45720" bIns="45720" numCol="1" spcCol="72000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a:lstStyle>
          <a:p>
            <a:pPr marL="0" indent="0">
              <a:buNone/>
            </a:pPr>
            <a:r>
              <a:rPr lang="en-US" sz="2800" dirty="0"/>
              <a:t>Given </a:t>
            </a:r>
            <a:r>
              <a:rPr lang="en-US" sz="2800" dirty="0">
                <a:solidFill>
                  <a:schemeClr val="accent2">
                    <a:lumMod val="75000"/>
                  </a:schemeClr>
                </a:solidFill>
              </a:rPr>
              <a:t>values that are out of allowed range</a:t>
            </a:r>
            <a:r>
              <a:rPr lang="en-US" sz="2800" dirty="0"/>
              <a:t> it </a:t>
            </a:r>
            <a:r>
              <a:rPr lang="en-US" sz="2800" dirty="0">
                <a:solidFill>
                  <a:schemeClr val="accent2">
                    <a:lumMod val="75000"/>
                  </a:schemeClr>
                </a:solidFill>
              </a:rPr>
              <a:t>throws argument exception</a:t>
            </a:r>
          </a:p>
          <a:p>
            <a:pPr marL="0" indent="0">
              <a:buNone/>
            </a:pPr>
            <a:endParaRPr lang="en-US" sz="2000" dirty="0"/>
          </a:p>
          <a:p>
            <a:pPr marL="0" indent="0">
              <a:buNone/>
            </a:pPr>
            <a:r>
              <a:rPr lang="en-US" sz="2800" dirty="0"/>
              <a:t>Given </a:t>
            </a:r>
            <a:r>
              <a:rPr lang="en-US" sz="2800" dirty="0">
                <a:solidFill>
                  <a:schemeClr val="accent2">
                    <a:lumMod val="75000"/>
                  </a:schemeClr>
                </a:solidFill>
              </a:rPr>
              <a:t>ADD 1 </a:t>
            </a:r>
            <a:r>
              <a:rPr lang="en-US" sz="2800" dirty="0"/>
              <a:t>and </a:t>
            </a:r>
            <a:r>
              <a:rPr lang="en-US" sz="2800" dirty="0">
                <a:solidFill>
                  <a:schemeClr val="accent2">
                    <a:lumMod val="75000"/>
                  </a:schemeClr>
                </a:solidFill>
              </a:rPr>
              <a:t>APPLY 5</a:t>
            </a:r>
            <a:r>
              <a:rPr lang="en-US" sz="2800" dirty="0"/>
              <a:t> it returns </a:t>
            </a:r>
            <a:r>
              <a:rPr lang="en-US" sz="2800" dirty="0">
                <a:solidFill>
                  <a:schemeClr val="accent2">
                    <a:lumMod val="75000"/>
                  </a:schemeClr>
                </a:solidFill>
              </a:rPr>
              <a:t>6</a:t>
            </a:r>
          </a:p>
          <a:p>
            <a:pPr marL="0" indent="0">
              <a:buNone/>
            </a:pPr>
            <a:endParaRPr lang="en-US" sz="2000" dirty="0"/>
          </a:p>
          <a:p>
            <a:pPr marL="0" indent="0">
              <a:buNone/>
            </a:pPr>
            <a:r>
              <a:rPr lang="en-US" sz="2800" dirty="0"/>
              <a:t>Given </a:t>
            </a:r>
            <a:r>
              <a:rPr lang="en-US" sz="2800" dirty="0">
                <a:solidFill>
                  <a:schemeClr val="accent2">
                    <a:lumMod val="75000"/>
                  </a:schemeClr>
                </a:solidFill>
              </a:rPr>
              <a:t>two collections '&lt;expected&gt;' '&lt;actual&gt;' of the same size </a:t>
            </a:r>
            <a:r>
              <a:rPr lang="en-US" sz="2800" dirty="0"/>
              <a:t>it returns `</a:t>
            </a:r>
            <a:r>
              <a:rPr lang="en-US" sz="2800" dirty="0">
                <a:solidFill>
                  <a:schemeClr val="accent2">
                    <a:lumMod val="75000"/>
                  </a:schemeClr>
                </a:solidFill>
              </a:rPr>
              <a:t>$true</a:t>
            </a:r>
          </a:p>
        </p:txBody>
      </p:sp>
    </p:spTree>
    <p:extLst>
      <p:ext uri="{BB962C8B-B14F-4D97-AF65-F5344CB8AC3E}">
        <p14:creationId xmlns:p14="http://schemas.microsoft.com/office/powerpoint/2010/main" val="11347925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ál">
  <a:themeElements>
    <a:clrScheme name="Integral">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B26B02"/>
      </a:folHlink>
    </a:clrScheme>
    <a:fontScheme name="Vlastní 1">
      <a:majorFont>
        <a:latin typeface="Iosevka Term Heavy Oblique"/>
        <a:ea typeface=""/>
        <a:cs typeface=""/>
      </a:majorFont>
      <a:minorFont>
        <a:latin typeface="Fira Code Light"/>
        <a:ea typeface=""/>
        <a:cs typeface=""/>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C1C93EF2-4785-427F-84A5-F1666490E9CE}"/>
    </a:ext>
  </a:extLst>
</a:theme>
</file>

<file path=ppt/theme/theme2.xml><?xml version="1.0" encoding="utf-8"?>
<a:theme xmlns:a="http://schemas.openxmlformats.org/drawingml/2006/main" name="Motiv Office">
  <a:themeElements>
    <a:clrScheme name="Kancelář">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celář">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Kancelář">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9315</TotalTime>
  <Words>2259</Words>
  <Application>Microsoft Office PowerPoint</Application>
  <PresentationFormat>Widescreen</PresentationFormat>
  <Paragraphs>373</Paragraphs>
  <Slides>63</Slides>
  <Notes>27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63</vt:i4>
      </vt:variant>
    </vt:vector>
  </HeadingPairs>
  <TitlesOfParts>
    <vt:vector size="71" baseType="lpstr">
      <vt:lpstr>Arial Rounded MT Bold</vt:lpstr>
      <vt:lpstr>Calibri</vt:lpstr>
      <vt:lpstr>Fira Code</vt:lpstr>
      <vt:lpstr>Fira Code Light</vt:lpstr>
      <vt:lpstr>Iosevka Term Heavy Oblique</vt:lpstr>
      <vt:lpstr>Tw Cen MT</vt:lpstr>
      <vt:lpstr>Wingdings 3</vt:lpstr>
      <vt:lpstr>Integrál</vt:lpstr>
      <vt:lpstr>mistakes in pester tests</vt:lpstr>
      <vt:lpstr>Tests that never fail</vt:lpstr>
      <vt:lpstr>Reinforced tests</vt:lpstr>
      <vt:lpstr>There is no  secret language  of assertions!</vt:lpstr>
      <vt:lpstr>It’s just ifs, exceptions</vt:lpstr>
      <vt:lpstr>And try catch</vt:lpstr>
      <vt:lpstr>Non-descriptive  test names</vt:lpstr>
      <vt:lpstr>What’s happening?</vt:lpstr>
      <vt:lpstr>Now I know!</vt:lpstr>
      <vt:lpstr>Test cases</vt:lpstr>
      <vt:lpstr>Unreadable tests</vt:lpstr>
      <vt:lpstr>Don’t let your tests  become this</vt:lpstr>
      <vt:lpstr>Do repeat yourself! </vt:lpstr>
      <vt:lpstr>PowerPoint Presentation</vt:lpstr>
      <vt:lpstr>But not too much!</vt:lpstr>
      <vt:lpstr>PowerPoint Presentation</vt:lpstr>
      <vt:lpstr>PowerPoint Presentation</vt:lpstr>
      <vt:lpstr>Unreadable test cases</vt:lpstr>
      <vt:lpstr>PowerPoint Presentation</vt:lpstr>
      <vt:lpstr>PowerPoint Presentation</vt:lpstr>
      <vt:lpstr>Dependent tests</vt:lpstr>
      <vt:lpstr>use Testdrive:\ !</vt:lpstr>
      <vt:lpstr>use multiple databases.</vt:lpstr>
      <vt:lpstr>Use after all and after each.</vt:lpstr>
      <vt:lpstr>Too many assertions</vt:lpstr>
      <vt:lpstr>Assertion roulette</vt:lpstr>
      <vt:lpstr>Use More tests</vt:lpstr>
      <vt:lpstr>Or object equivalence</vt:lpstr>
      <vt:lpstr>Using should not throw</vt:lpstr>
      <vt:lpstr>every line is should-not-throw.</vt:lpstr>
      <vt:lpstr>Not failing in assertion</vt:lpstr>
      <vt:lpstr>Faking it too much</vt:lpstr>
      <vt:lpstr>We depend on commands that are hard to obtain</vt:lpstr>
      <vt:lpstr>So we decide to fake them</vt:lpstr>
      <vt:lpstr>Mocks must help your tests work with production code. Not fake it away.</vt:lpstr>
      <vt:lpstr>Real function</vt:lpstr>
      <vt:lpstr>signature    implementation</vt:lpstr>
      <vt:lpstr>mock   </vt:lpstr>
      <vt:lpstr>Real           fake</vt:lpstr>
      <vt:lpstr>PowerPoint Presentation</vt:lpstr>
      <vt:lpstr>Learn more here</vt:lpstr>
      <vt:lpstr>Loops in tests</vt:lpstr>
      <vt:lpstr>Tests     code</vt:lpstr>
      <vt:lpstr>Untested loop</vt:lpstr>
      <vt:lpstr>Use test cases instead</vt:lpstr>
      <vt:lpstr>Untested condition</vt:lpstr>
      <vt:lpstr>Use custom function instead</vt:lpstr>
      <vt:lpstr>Re-usable tests</vt:lpstr>
      <vt:lpstr>Make sure that the lack of data fails your tests</vt:lpstr>
      <vt:lpstr>Mixing commands with queries</vt:lpstr>
      <vt:lpstr>query</vt:lpstr>
      <vt:lpstr>command</vt:lpstr>
      <vt:lpstr>Pure function</vt:lpstr>
      <vt:lpstr>TDD</vt:lpstr>
      <vt:lpstr>No acceptance tests</vt:lpstr>
      <vt:lpstr>Not thinking about the code</vt:lpstr>
      <vt:lpstr>Touching code and tests</vt:lpstr>
      <vt:lpstr>Doing tdd all the time</vt:lpstr>
      <vt:lpstr>The ideal case</vt:lpstr>
      <vt:lpstr>Ideal test is</vt:lpstr>
      <vt:lpstr>Testing is simple, unless you make it difficult.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common mistakes in pester tests</dc:title>
  <dc:creator>nohwnd</dc:creator>
  <cp:lastModifiedBy>nohwnd</cp:lastModifiedBy>
  <cp:revision>85</cp:revision>
  <dcterms:created xsi:type="dcterms:W3CDTF">2017-02-24T18:32:01Z</dcterms:created>
  <dcterms:modified xsi:type="dcterms:W3CDTF">2017-03-13T13:40:48Z</dcterms:modified>
</cp:coreProperties>
</file>